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4"/>
  </p:sldMasterIdLst>
  <p:notesMasterIdLst>
    <p:notesMasterId r:id="rId59"/>
  </p:notesMasterIdLst>
  <p:sldIdLst>
    <p:sldId id="256"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326" r:id="rId19"/>
    <p:sldId id="322" r:id="rId20"/>
    <p:sldId id="284" r:id="rId21"/>
    <p:sldId id="285" r:id="rId22"/>
    <p:sldId id="286" r:id="rId23"/>
    <p:sldId id="287" r:id="rId24"/>
    <p:sldId id="288" r:id="rId25"/>
    <p:sldId id="289" r:id="rId26"/>
    <p:sldId id="292" r:id="rId27"/>
    <p:sldId id="293" r:id="rId28"/>
    <p:sldId id="297" r:id="rId29"/>
    <p:sldId id="298" r:id="rId30"/>
    <p:sldId id="299" r:id="rId31"/>
    <p:sldId id="300" r:id="rId32"/>
    <p:sldId id="301" r:id="rId33"/>
    <p:sldId id="302" r:id="rId34"/>
    <p:sldId id="303" r:id="rId35"/>
    <p:sldId id="304" r:id="rId36"/>
    <p:sldId id="306" r:id="rId37"/>
    <p:sldId id="308" r:id="rId38"/>
    <p:sldId id="309" r:id="rId39"/>
    <p:sldId id="311" r:id="rId40"/>
    <p:sldId id="312" r:id="rId41"/>
    <p:sldId id="318" r:id="rId42"/>
    <p:sldId id="319" r:id="rId43"/>
    <p:sldId id="323" r:id="rId44"/>
    <p:sldId id="325" r:id="rId45"/>
    <p:sldId id="320" r:id="rId46"/>
    <p:sldId id="257" r:id="rId47"/>
    <p:sldId id="321" r:id="rId48"/>
    <p:sldId id="260" r:id="rId49"/>
    <p:sldId id="261" r:id="rId50"/>
    <p:sldId id="262" r:id="rId51"/>
    <p:sldId id="263" r:id="rId52"/>
    <p:sldId id="264" r:id="rId53"/>
    <p:sldId id="265" r:id="rId54"/>
    <p:sldId id="266" r:id="rId55"/>
    <p:sldId id="267" r:id="rId56"/>
    <p:sldId id="324" r:id="rId57"/>
    <p:sldId id="25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A84"/>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9" autoAdjust="0"/>
    <p:restoredTop sz="94660"/>
  </p:normalViewPr>
  <p:slideViewPr>
    <p:cSldViewPr snapToGrid="0">
      <p:cViewPr varScale="1">
        <p:scale>
          <a:sx n="109" d="100"/>
          <a:sy n="109" d="100"/>
        </p:scale>
        <p:origin x="544"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E7706-4C9D-4EF5-B845-7D7D71AD70DA}" type="datetimeFigureOut">
              <a:rPr lang="en-US" smtClean="0"/>
              <a:t>6/22/21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69B4D-35CC-4FA5-B047-9E53CB62B600}" type="slidenum">
              <a:rPr lang="en-US" smtClean="0"/>
              <a:t>‹#›</a:t>
            </a:fld>
            <a:endParaRPr lang="en-US"/>
          </a:p>
        </p:txBody>
      </p:sp>
    </p:spTree>
    <p:extLst>
      <p:ext uri="{BB962C8B-B14F-4D97-AF65-F5344CB8AC3E}">
        <p14:creationId xmlns:p14="http://schemas.microsoft.com/office/powerpoint/2010/main" val="370228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9B3B-DA81-4D1F-9AC7-9F9F0FC3586C}"/>
              </a:ext>
            </a:extLst>
          </p:cNvPr>
          <p:cNvSpPr>
            <a:spLocks noGrp="1"/>
          </p:cNvSpPr>
          <p:nvPr>
            <p:ph type="ctrTitle" hasCustomPrompt="1"/>
          </p:nvPr>
        </p:nvSpPr>
        <p:spPr>
          <a:xfrm>
            <a:off x="1524000" y="1949677"/>
            <a:ext cx="9144000" cy="2387600"/>
          </a:xfrm>
        </p:spPr>
        <p:txBody>
          <a:bodyPr anchor="b"/>
          <a:lstStyle>
            <a:lvl1pPr algn="ctr">
              <a:defRPr sz="6000" b="1"/>
            </a:lvl1pPr>
          </a:lstStyle>
          <a:p>
            <a:r>
              <a:rPr lang="en-US" dirty="0"/>
              <a:t>Enter the Presentation Title Here</a:t>
            </a:r>
          </a:p>
        </p:txBody>
      </p:sp>
      <p:sp>
        <p:nvSpPr>
          <p:cNvPr id="3" name="Subtitle 2">
            <a:extLst>
              <a:ext uri="{FF2B5EF4-FFF2-40B4-BE49-F238E27FC236}">
                <a16:creationId xmlns:a16="http://schemas.microsoft.com/office/drawing/2014/main" id="{F5DC233E-D0F4-42C0-8F79-72F5CF4696D9}"/>
              </a:ext>
            </a:extLst>
          </p:cNvPr>
          <p:cNvSpPr>
            <a:spLocks noGrp="1"/>
          </p:cNvSpPr>
          <p:nvPr>
            <p:ph type="subTitle" idx="1" hasCustomPrompt="1"/>
          </p:nvPr>
        </p:nvSpPr>
        <p:spPr>
          <a:xfrm>
            <a:off x="1524000" y="476318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 Goes Here</a:t>
            </a:r>
          </a:p>
          <a:p>
            <a:r>
              <a:rPr lang="en-US" dirty="0"/>
              <a:t>Company Optional</a:t>
            </a:r>
          </a:p>
        </p:txBody>
      </p:sp>
    </p:spTree>
    <p:extLst>
      <p:ext uri="{BB962C8B-B14F-4D97-AF65-F5344CB8AC3E}">
        <p14:creationId xmlns:p14="http://schemas.microsoft.com/office/powerpoint/2010/main" val="113572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DE0E7-501D-4AFA-ACF9-BF08E8118981}"/>
              </a:ext>
            </a:extLst>
          </p:cNvPr>
          <p:cNvSpPr>
            <a:spLocks noGrp="1"/>
          </p:cNvSpPr>
          <p:nvPr>
            <p:ph type="title"/>
          </p:nvPr>
        </p:nvSpPr>
        <p:spPr>
          <a:xfrm>
            <a:off x="831850" y="2293258"/>
            <a:ext cx="10515600" cy="2296205"/>
          </a:xfrm>
        </p:spPr>
        <p:txBody>
          <a:bodyPr anchor="b"/>
          <a:lstStyle>
            <a:lvl1pPr algn="ctr">
              <a:defRPr sz="6000" b="1"/>
            </a:lvl1pPr>
          </a:lstStyle>
          <a:p>
            <a:r>
              <a:rPr lang="en-US" dirty="0"/>
              <a:t>Click to edit Master title style</a:t>
            </a:r>
          </a:p>
        </p:txBody>
      </p:sp>
      <p:sp>
        <p:nvSpPr>
          <p:cNvPr id="3" name="Text Placeholder 2">
            <a:extLst>
              <a:ext uri="{FF2B5EF4-FFF2-40B4-BE49-F238E27FC236}">
                <a16:creationId xmlns:a16="http://schemas.microsoft.com/office/drawing/2014/main" id="{3E4F5A63-B834-4128-BD23-7068E7C62575}"/>
              </a:ext>
            </a:extLst>
          </p:cNvPr>
          <p:cNvSpPr>
            <a:spLocks noGrp="1"/>
          </p:cNvSpPr>
          <p:nvPr>
            <p:ph type="body" idx="1" hasCustomPrompt="1"/>
          </p:nvPr>
        </p:nvSpPr>
        <p:spPr>
          <a:xfrm>
            <a:off x="831850" y="4752288"/>
            <a:ext cx="10515600" cy="934151"/>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89776E49-A8E8-4EC0-8C3E-C56CB8AB43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089D7F7-3DCF-4494-9E4D-7EFCDC852B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109AEE-03C8-466D-B2D4-B2BE88838351}"/>
              </a:ext>
            </a:extLst>
          </p:cNvPr>
          <p:cNvSpPr>
            <a:spLocks noGrp="1"/>
          </p:cNvSpPr>
          <p:nvPr>
            <p:ph type="sldNum" sz="quarter" idx="12"/>
          </p:nvPr>
        </p:nvSpPr>
        <p:spPr>
          <a:xfrm>
            <a:off x="8610600" y="6356350"/>
            <a:ext cx="2743200" cy="365125"/>
          </a:xfrm>
          <a:prstGeom prst="rect">
            <a:avLst/>
          </a:prstGeom>
        </p:spPr>
        <p:txBody>
          <a:bodyPr/>
          <a:lstStyle/>
          <a:p>
            <a:fld id="{9BEF1E1A-1EDC-4FAF-A76B-B5AD21EBB8A9}" type="slidenum">
              <a:rPr lang="en-US" smtClean="0"/>
              <a:t>‹#›</a:t>
            </a:fld>
            <a:endParaRPr lang="en-US"/>
          </a:p>
        </p:txBody>
      </p:sp>
    </p:spTree>
    <p:extLst>
      <p:ext uri="{BB962C8B-B14F-4D97-AF65-F5344CB8AC3E}">
        <p14:creationId xmlns:p14="http://schemas.microsoft.com/office/powerpoint/2010/main" val="148040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58E57-F36D-4002-A16C-F8131F0B5A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83FC69-2DD7-4466-9A2F-5EBE98EBE116}"/>
              </a:ext>
            </a:extLst>
          </p:cNvPr>
          <p:cNvSpPr>
            <a:spLocks noGrp="1"/>
          </p:cNvSpPr>
          <p:nvPr>
            <p:ph idx="1" hasCustomPrompt="1"/>
          </p:nvPr>
        </p:nvSpPr>
        <p:spPr/>
        <p:txBody>
          <a:bodyPr/>
          <a:lstStyle>
            <a:lvl1pPr>
              <a:defRPr/>
            </a:lvl1pPr>
            <a:lvl2pPr>
              <a:defRPr/>
            </a:lvl2pPr>
          </a:lstStyle>
          <a:p>
            <a:pPr lvl="0"/>
            <a:r>
              <a:rPr lang="en-US" dirty="0"/>
              <a:t>Try to keep all bullet points concise, easy to read, and maintain this grey color.</a:t>
            </a:r>
          </a:p>
          <a:p>
            <a:pPr lvl="0"/>
            <a:r>
              <a:rPr lang="en-US" dirty="0"/>
              <a:t>Keep all font sizes above 20, but the standard font size for a bullet is 28 point. </a:t>
            </a:r>
          </a:p>
          <a:p>
            <a:pPr lvl="1"/>
            <a:r>
              <a:rPr lang="en-US" dirty="0"/>
              <a:t>Any sub-bullets may be added as needed and minimum font size is 16.</a:t>
            </a:r>
          </a:p>
          <a:p>
            <a:pPr lvl="0"/>
            <a:r>
              <a:rPr lang="en-US" dirty="0"/>
              <a:t>Do not use colors such as Bright red, Bright yellow, or anything too light to read on the given background</a:t>
            </a:r>
          </a:p>
        </p:txBody>
      </p:sp>
      <p:sp>
        <p:nvSpPr>
          <p:cNvPr id="4" name="Date Placeholder 3">
            <a:extLst>
              <a:ext uri="{FF2B5EF4-FFF2-40B4-BE49-F238E27FC236}">
                <a16:creationId xmlns:a16="http://schemas.microsoft.com/office/drawing/2014/main" id="{E8118A15-D9F9-4681-BA76-68E54F95280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D959A73C-99B3-4448-BF50-265A71C875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EAE7CA-3B30-4C29-8236-3E0FCBEFBAB3}"/>
              </a:ext>
            </a:extLst>
          </p:cNvPr>
          <p:cNvSpPr>
            <a:spLocks noGrp="1"/>
          </p:cNvSpPr>
          <p:nvPr>
            <p:ph type="sldNum" sz="quarter" idx="12"/>
          </p:nvPr>
        </p:nvSpPr>
        <p:spPr>
          <a:xfrm>
            <a:off x="8610600" y="6356350"/>
            <a:ext cx="2743200" cy="365125"/>
          </a:xfrm>
          <a:prstGeom prst="rect">
            <a:avLst/>
          </a:prstGeom>
        </p:spPr>
        <p:txBody>
          <a:bodyPr/>
          <a:lstStyle/>
          <a:p>
            <a:fld id="{9BEF1E1A-1EDC-4FAF-A76B-B5AD21EBB8A9}" type="slidenum">
              <a:rPr lang="en-US" smtClean="0"/>
              <a:t>‹#›</a:t>
            </a:fld>
            <a:endParaRPr lang="en-US"/>
          </a:p>
        </p:txBody>
      </p:sp>
    </p:spTree>
    <p:extLst>
      <p:ext uri="{BB962C8B-B14F-4D97-AF65-F5344CB8AC3E}">
        <p14:creationId xmlns:p14="http://schemas.microsoft.com/office/powerpoint/2010/main" val="316381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3701-9B04-48BB-85DD-CAB64C80D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4D429-9093-4242-ADEC-77FF08A2C8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A47B5F-E3B7-40CF-8531-6221458D7C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6C297E-B5C1-47F5-B908-7594170042E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D026C8A-5758-49BB-977E-A621ACD09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65BC77-1833-4079-99A2-93BC0266208D}"/>
              </a:ext>
            </a:extLst>
          </p:cNvPr>
          <p:cNvSpPr>
            <a:spLocks noGrp="1"/>
          </p:cNvSpPr>
          <p:nvPr>
            <p:ph type="sldNum" sz="quarter" idx="12"/>
          </p:nvPr>
        </p:nvSpPr>
        <p:spPr>
          <a:xfrm>
            <a:off x="8610600" y="6356350"/>
            <a:ext cx="2743200" cy="365125"/>
          </a:xfrm>
          <a:prstGeom prst="rect">
            <a:avLst/>
          </a:prstGeom>
        </p:spPr>
        <p:txBody>
          <a:bodyPr/>
          <a:lstStyle/>
          <a:p>
            <a:fld id="{9BEF1E1A-1EDC-4FAF-A76B-B5AD21EBB8A9}" type="slidenum">
              <a:rPr lang="en-US" smtClean="0"/>
              <a:t>‹#›</a:t>
            </a:fld>
            <a:endParaRPr lang="en-US"/>
          </a:p>
        </p:txBody>
      </p:sp>
    </p:spTree>
    <p:extLst>
      <p:ext uri="{BB962C8B-B14F-4D97-AF65-F5344CB8AC3E}">
        <p14:creationId xmlns:p14="http://schemas.microsoft.com/office/powerpoint/2010/main" val="237494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92D5-F48E-4DC6-B337-B0B69B3088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E1F40-9AA7-4DCB-8D4D-567CC151384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98F12FDF-A593-4977-B8DC-13FC994838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04EBC7E-68EC-4CB1-A789-28855926D671}"/>
              </a:ext>
            </a:extLst>
          </p:cNvPr>
          <p:cNvSpPr>
            <a:spLocks noGrp="1"/>
          </p:cNvSpPr>
          <p:nvPr>
            <p:ph type="sldNum" sz="quarter" idx="12"/>
          </p:nvPr>
        </p:nvSpPr>
        <p:spPr>
          <a:xfrm>
            <a:off x="8610600" y="6356350"/>
            <a:ext cx="2743200" cy="365125"/>
          </a:xfrm>
          <a:prstGeom prst="rect">
            <a:avLst/>
          </a:prstGeom>
        </p:spPr>
        <p:txBody>
          <a:bodyPr/>
          <a:lstStyle/>
          <a:p>
            <a:fld id="{9BEF1E1A-1EDC-4FAF-A76B-B5AD21EBB8A9}" type="slidenum">
              <a:rPr lang="en-US" smtClean="0"/>
              <a:t>‹#›</a:t>
            </a:fld>
            <a:endParaRPr lang="en-US"/>
          </a:p>
        </p:txBody>
      </p:sp>
    </p:spTree>
    <p:extLst>
      <p:ext uri="{BB962C8B-B14F-4D97-AF65-F5344CB8AC3E}">
        <p14:creationId xmlns:p14="http://schemas.microsoft.com/office/powerpoint/2010/main" val="30255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F2292-BAF0-450D-A37B-BADCA9A2218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CCFDAB4-793E-4FAA-A5DB-CD472BE5A8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7FF0A5F-F545-4CF9-87C7-F807A5CBC91C}"/>
              </a:ext>
            </a:extLst>
          </p:cNvPr>
          <p:cNvSpPr>
            <a:spLocks noGrp="1"/>
          </p:cNvSpPr>
          <p:nvPr>
            <p:ph type="sldNum" sz="quarter" idx="12"/>
          </p:nvPr>
        </p:nvSpPr>
        <p:spPr>
          <a:xfrm>
            <a:off x="8610600" y="6356350"/>
            <a:ext cx="2743200" cy="365125"/>
          </a:xfrm>
          <a:prstGeom prst="rect">
            <a:avLst/>
          </a:prstGeom>
        </p:spPr>
        <p:txBody>
          <a:bodyPr/>
          <a:lstStyle/>
          <a:p>
            <a:fld id="{9BEF1E1A-1EDC-4FAF-A76B-B5AD21EBB8A9}" type="slidenum">
              <a:rPr lang="en-US" smtClean="0"/>
              <a:t>‹#›</a:t>
            </a:fld>
            <a:endParaRPr lang="en-US"/>
          </a:p>
        </p:txBody>
      </p:sp>
    </p:spTree>
    <p:extLst>
      <p:ext uri="{BB962C8B-B14F-4D97-AF65-F5344CB8AC3E}">
        <p14:creationId xmlns:p14="http://schemas.microsoft.com/office/powerpoint/2010/main" val="156982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F2292-BAF0-450D-A37B-BADCA9A2218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CCFDAB4-793E-4FAA-A5DB-CD472BE5A8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7FF0A5F-F545-4CF9-87C7-F807A5CBC91C}"/>
              </a:ext>
            </a:extLst>
          </p:cNvPr>
          <p:cNvSpPr>
            <a:spLocks noGrp="1"/>
          </p:cNvSpPr>
          <p:nvPr>
            <p:ph type="sldNum" sz="quarter" idx="12"/>
          </p:nvPr>
        </p:nvSpPr>
        <p:spPr>
          <a:xfrm>
            <a:off x="8610600" y="6356350"/>
            <a:ext cx="2743200" cy="365125"/>
          </a:xfrm>
          <a:prstGeom prst="rect">
            <a:avLst/>
          </a:prstGeom>
        </p:spPr>
        <p:txBody>
          <a:bodyPr/>
          <a:lstStyle/>
          <a:p>
            <a:fld id="{9BEF1E1A-1EDC-4FAF-A76B-B5AD21EBB8A9}" type="slidenum">
              <a:rPr lang="en-US" smtClean="0"/>
              <a:t>‹#›</a:t>
            </a:fld>
            <a:endParaRPr lang="en-US"/>
          </a:p>
        </p:txBody>
      </p:sp>
    </p:spTree>
    <p:extLst>
      <p:ext uri="{BB962C8B-B14F-4D97-AF65-F5344CB8AC3E}">
        <p14:creationId xmlns:p14="http://schemas.microsoft.com/office/powerpoint/2010/main" val="186698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3FDD70-CAC0-42A2-BDDD-B97198F32A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79E9F70-9E38-44DE-B046-4453B3044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5468884"/>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713" r:id="rId5"/>
    <p:sldLayoutId id="2147483714" r:id="rId6"/>
    <p:sldLayoutId id="2147483715" r:id="rId7"/>
  </p:sldLayoutIdLst>
  <p:hf hdr="0" ftr="0" dt="0"/>
  <p:txStyles>
    <p:titleStyle>
      <a:lvl1pPr algn="l" defTabSz="914400" rtl="0" eaLnBrk="1" latinLnBrk="0" hangingPunct="1">
        <a:lnSpc>
          <a:spcPct val="90000"/>
        </a:lnSpc>
        <a:spcBef>
          <a:spcPct val="0"/>
        </a:spcBef>
        <a:buNone/>
        <a:defRPr sz="4400" kern="1200">
          <a:solidFill>
            <a:schemeClr val="bg2">
              <a:lumMod val="1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086C-EE42-42D8-B277-D7DC02422C6F}"/>
              </a:ext>
            </a:extLst>
          </p:cNvPr>
          <p:cNvSpPr>
            <a:spLocks noGrp="1"/>
          </p:cNvSpPr>
          <p:nvPr>
            <p:ph type="ctrTitle"/>
          </p:nvPr>
        </p:nvSpPr>
        <p:spPr/>
        <p:txBody>
          <a:bodyPr>
            <a:normAutofit fontScale="90000"/>
          </a:bodyPr>
          <a:lstStyle/>
          <a:p>
            <a:r>
              <a:rPr lang="en-US" dirty="0"/>
              <a:t>Revisit Hedge Fund Tax Issues and What is Working Now</a:t>
            </a:r>
          </a:p>
        </p:txBody>
      </p:sp>
      <p:sp>
        <p:nvSpPr>
          <p:cNvPr id="3" name="Subtitle 2">
            <a:extLst>
              <a:ext uri="{FF2B5EF4-FFF2-40B4-BE49-F238E27FC236}">
                <a16:creationId xmlns:a16="http://schemas.microsoft.com/office/drawing/2014/main" id="{BE6A1537-175D-4458-A96A-3ECD6BB4D0CC}"/>
              </a:ext>
            </a:extLst>
          </p:cNvPr>
          <p:cNvSpPr>
            <a:spLocks noGrp="1"/>
          </p:cNvSpPr>
          <p:nvPr>
            <p:ph type="subTitle" idx="1"/>
          </p:nvPr>
        </p:nvSpPr>
        <p:spPr>
          <a:xfrm>
            <a:off x="663717" y="4626106"/>
            <a:ext cx="2717950" cy="1733319"/>
          </a:xfrm>
        </p:spPr>
        <p:txBody>
          <a:bodyPr>
            <a:noAutofit/>
          </a:bodyPr>
          <a:lstStyle/>
          <a:p>
            <a:pPr fontAlgn="base"/>
            <a:r>
              <a:rPr lang="en-US" sz="1600" b="1" dirty="0"/>
              <a:t> </a:t>
            </a:r>
          </a:p>
          <a:p>
            <a:pPr fontAlgn="base"/>
            <a:r>
              <a:rPr lang="en-US" sz="1600" b="1" dirty="0"/>
              <a:t>Mark Fichtenbaum, CPA, JD, </a:t>
            </a:r>
            <a:r>
              <a:rPr lang="en-US" sz="1600" b="1" dirty="0" err="1"/>
              <a:t>LLM</a:t>
            </a:r>
            <a:r>
              <a:rPr lang="en-US" sz="1600" b="1" dirty="0"/>
              <a:t>, </a:t>
            </a:r>
            <a:r>
              <a:rPr lang="en-US" sz="1600" b="1" i="1" dirty="0"/>
              <a:t>President, </a:t>
            </a:r>
            <a:r>
              <a:rPr lang="en-US" sz="1600" b="1" dirty="0"/>
              <a:t>MF Consulting</a:t>
            </a:r>
          </a:p>
          <a:p>
            <a:pPr fontAlgn="base"/>
            <a:r>
              <a:rPr lang="en-US" sz="1600" b="1" i="1" dirty="0"/>
              <a:t>Clinical Assistant Professor, </a:t>
            </a:r>
            <a:r>
              <a:rPr lang="en-US" sz="1600" b="1" dirty="0"/>
              <a:t>Pace University</a:t>
            </a:r>
          </a:p>
          <a:p>
            <a:pPr fontAlgn="base"/>
            <a:r>
              <a:rPr lang="en-US" sz="1600" b="1" dirty="0"/>
              <a:t> </a:t>
            </a:r>
          </a:p>
        </p:txBody>
      </p:sp>
      <p:sp>
        <p:nvSpPr>
          <p:cNvPr id="4" name="Subtitle 2">
            <a:extLst>
              <a:ext uri="{FF2B5EF4-FFF2-40B4-BE49-F238E27FC236}">
                <a16:creationId xmlns:a16="http://schemas.microsoft.com/office/drawing/2014/main" id="{BE6A1537-175D-4458-A96A-3ECD6BB4D0CC}"/>
              </a:ext>
            </a:extLst>
          </p:cNvPr>
          <p:cNvSpPr txBox="1">
            <a:spLocks/>
          </p:cNvSpPr>
          <p:nvPr/>
        </p:nvSpPr>
        <p:spPr>
          <a:xfrm>
            <a:off x="4630631" y="4712677"/>
            <a:ext cx="2717950" cy="1733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US" sz="1600" b="1" dirty="0"/>
              <a:t> </a:t>
            </a:r>
          </a:p>
          <a:p>
            <a:pPr fontAlgn="base"/>
            <a:r>
              <a:rPr lang="en-US" sz="1600" b="1" dirty="0"/>
              <a:t>Lisa Head, CPA, </a:t>
            </a:r>
            <a:r>
              <a:rPr lang="en-US" sz="1600" b="1" i="1" dirty="0"/>
              <a:t>Partner-In-Charge - Investment Funds</a:t>
            </a:r>
            <a:endParaRPr lang="en-US" sz="1600" b="1" dirty="0"/>
          </a:p>
          <a:p>
            <a:pPr fontAlgn="base"/>
            <a:r>
              <a:rPr lang="en-US" sz="1600" b="1" dirty="0"/>
              <a:t>Weaver LLP</a:t>
            </a:r>
          </a:p>
          <a:p>
            <a:pPr fontAlgn="base"/>
            <a:r>
              <a:rPr lang="en-US" sz="1600" b="1" dirty="0"/>
              <a:t> </a:t>
            </a:r>
          </a:p>
        </p:txBody>
      </p:sp>
      <p:sp>
        <p:nvSpPr>
          <p:cNvPr id="5" name="Subtitle 2">
            <a:extLst>
              <a:ext uri="{FF2B5EF4-FFF2-40B4-BE49-F238E27FC236}">
                <a16:creationId xmlns:a16="http://schemas.microsoft.com/office/drawing/2014/main" id="{BE6A1537-175D-4458-A96A-3ECD6BB4D0CC}"/>
              </a:ext>
            </a:extLst>
          </p:cNvPr>
          <p:cNvSpPr txBox="1">
            <a:spLocks/>
          </p:cNvSpPr>
          <p:nvPr/>
        </p:nvSpPr>
        <p:spPr>
          <a:xfrm>
            <a:off x="8688610" y="4631517"/>
            <a:ext cx="2717950" cy="1733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endParaRPr lang="en-US" sz="1600" b="1" dirty="0"/>
          </a:p>
          <a:p>
            <a:pPr fontAlgn="base"/>
            <a:r>
              <a:rPr lang="en-US" sz="1600" b="1" dirty="0"/>
              <a:t>E. George Teixeira, CPA, </a:t>
            </a:r>
            <a:r>
              <a:rPr lang="en-US" sz="1600" b="1" i="1" dirty="0"/>
              <a:t>Partner</a:t>
            </a:r>
            <a:r>
              <a:rPr lang="en-US" sz="1600" b="1" dirty="0"/>
              <a:t> </a:t>
            </a:r>
          </a:p>
          <a:p>
            <a:pPr fontAlgn="base"/>
            <a:r>
              <a:rPr lang="en-US" sz="1600" b="1" dirty="0"/>
              <a:t>Tax Leader of Financial Services Practice</a:t>
            </a:r>
          </a:p>
          <a:p>
            <a:pPr fontAlgn="base"/>
            <a:r>
              <a:rPr lang="en-US" sz="1600" b="1" dirty="0"/>
              <a:t>Anchin Block &amp; Anchin LLP</a:t>
            </a:r>
          </a:p>
        </p:txBody>
      </p:sp>
    </p:spTree>
    <p:extLst>
      <p:ext uri="{BB962C8B-B14F-4D97-AF65-F5344CB8AC3E}">
        <p14:creationId xmlns:p14="http://schemas.microsoft.com/office/powerpoint/2010/main" val="685703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 Sales</a:t>
            </a:r>
          </a:p>
        </p:txBody>
      </p:sp>
      <p:sp>
        <p:nvSpPr>
          <p:cNvPr id="3" name="Content Placeholder 2"/>
          <p:cNvSpPr>
            <a:spLocks noGrp="1"/>
          </p:cNvSpPr>
          <p:nvPr>
            <p:ph idx="1"/>
          </p:nvPr>
        </p:nvSpPr>
        <p:spPr/>
        <p:txBody>
          <a:bodyPr/>
          <a:lstStyle/>
          <a:p>
            <a:pPr marL="342900" lvl="1" indent="-342900">
              <a:buFont typeface="Arial"/>
              <a:buChar char="•"/>
            </a:pPr>
            <a:r>
              <a:rPr lang="en-US" dirty="0"/>
              <a:t>Economics</a:t>
            </a:r>
          </a:p>
          <a:p>
            <a:pPr marL="742950" lvl="2" indent="-342900"/>
            <a:r>
              <a:rPr lang="en-US" dirty="0"/>
              <a:t>Economics have shifted</a:t>
            </a:r>
          </a:p>
          <a:p>
            <a:pPr marL="342900" lvl="1" indent="-342900"/>
            <a:r>
              <a:rPr lang="en-US" dirty="0"/>
              <a:t>Taxes</a:t>
            </a:r>
          </a:p>
          <a:p>
            <a:pPr marL="742950" lvl="2" indent="-342900"/>
            <a:r>
              <a:rPr lang="en-US" dirty="0"/>
              <a:t>Under 70% very conservative – meets the standard under the straddle and dividend holding period rules which typically look for “substantially similar”</a:t>
            </a:r>
          </a:p>
          <a:p>
            <a:pPr marL="742950" lvl="2" indent="-342900"/>
            <a:r>
              <a:rPr lang="en-US" dirty="0"/>
              <a:t>Wash sale rules have a higher standard – “substantially identical”</a:t>
            </a:r>
          </a:p>
          <a:p>
            <a:pPr marL="1200150" lvl="3" indent="-342900"/>
            <a:r>
              <a:rPr lang="en-US" dirty="0"/>
              <a:t>How much overlap can there be? &lt;70, 75, 80 85, 90, 95????</a:t>
            </a:r>
          </a:p>
          <a:p>
            <a:endParaRPr lang="en-US" dirty="0"/>
          </a:p>
        </p:txBody>
      </p:sp>
      <p:sp>
        <p:nvSpPr>
          <p:cNvPr id="4" name="Slide Number Placeholder 3"/>
          <p:cNvSpPr>
            <a:spLocks noGrp="1"/>
          </p:cNvSpPr>
          <p:nvPr>
            <p:ph type="sldNum" sz="quarter" idx="12"/>
          </p:nvPr>
        </p:nvSpPr>
        <p:spPr>
          <a:xfrm>
            <a:off x="8610600" y="6176963"/>
            <a:ext cx="2743200" cy="365125"/>
          </a:xfrm>
        </p:spPr>
        <p:txBody>
          <a:bodyPr/>
          <a:lstStyle/>
          <a:p>
            <a:fld id="{9BEF1E1A-1EDC-4FAF-A76B-B5AD21EBB8A9}" type="slidenum">
              <a:rPr lang="en-US" smtClean="0"/>
              <a:t>10</a:t>
            </a:fld>
            <a:endParaRPr lang="en-US" dirty="0"/>
          </a:p>
        </p:txBody>
      </p:sp>
    </p:spTree>
    <p:extLst>
      <p:ext uri="{BB962C8B-B14F-4D97-AF65-F5344CB8AC3E}">
        <p14:creationId xmlns:p14="http://schemas.microsoft.com/office/powerpoint/2010/main" val="1226910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 Sales</a:t>
            </a:r>
          </a:p>
        </p:txBody>
      </p:sp>
      <p:sp>
        <p:nvSpPr>
          <p:cNvPr id="3" name="Content Placeholder 2"/>
          <p:cNvSpPr>
            <a:spLocks noGrp="1"/>
          </p:cNvSpPr>
          <p:nvPr>
            <p:ph idx="1"/>
          </p:nvPr>
        </p:nvSpPr>
        <p:spPr/>
        <p:txBody>
          <a:bodyPr/>
          <a:lstStyle/>
          <a:p>
            <a:r>
              <a:rPr lang="en-US" dirty="0"/>
              <a:t>Facts</a:t>
            </a:r>
          </a:p>
          <a:p>
            <a:r>
              <a:rPr lang="en-US" dirty="0"/>
              <a:t>Loss is on a single stock</a:t>
            </a:r>
          </a:p>
          <a:p>
            <a:r>
              <a:rPr lang="en-US" dirty="0"/>
              <a:t>Strategy 1</a:t>
            </a:r>
          </a:p>
          <a:p>
            <a:pPr lvl="1"/>
            <a:r>
              <a:rPr lang="en-US" dirty="0"/>
              <a:t>Sell stock</a:t>
            </a:r>
          </a:p>
          <a:p>
            <a:pPr lvl="1"/>
            <a:r>
              <a:rPr lang="en-US" dirty="0"/>
              <a:t>Buy a call on the underlying stock – covering the amount of shares sold</a:t>
            </a:r>
          </a:p>
          <a:p>
            <a:pPr lvl="1"/>
            <a:r>
              <a:rPr lang="en-US" dirty="0"/>
              <a:t>Buy the underlying stock</a:t>
            </a:r>
          </a:p>
          <a:p>
            <a:pPr lvl="1"/>
            <a:r>
              <a:rPr lang="en-US" dirty="0"/>
              <a:t>Sell the calls</a:t>
            </a:r>
          </a:p>
        </p:txBody>
      </p:sp>
      <p:sp>
        <p:nvSpPr>
          <p:cNvPr id="4" name="Slide Number Placeholder 3"/>
          <p:cNvSpPr>
            <a:spLocks noGrp="1"/>
          </p:cNvSpPr>
          <p:nvPr>
            <p:ph type="sldNum" sz="quarter" idx="12"/>
          </p:nvPr>
        </p:nvSpPr>
        <p:spPr>
          <a:xfrm>
            <a:off x="8610600" y="6129337"/>
            <a:ext cx="2743200" cy="365125"/>
          </a:xfrm>
        </p:spPr>
        <p:txBody>
          <a:bodyPr/>
          <a:lstStyle/>
          <a:p>
            <a:fld id="{9BEF1E1A-1EDC-4FAF-A76B-B5AD21EBB8A9}" type="slidenum">
              <a:rPr lang="en-US" smtClean="0"/>
              <a:t>11</a:t>
            </a:fld>
            <a:endParaRPr lang="en-US" dirty="0"/>
          </a:p>
        </p:txBody>
      </p:sp>
    </p:spTree>
    <p:extLst>
      <p:ext uri="{BB962C8B-B14F-4D97-AF65-F5344CB8AC3E}">
        <p14:creationId xmlns:p14="http://schemas.microsoft.com/office/powerpoint/2010/main" val="162218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 Sales</a:t>
            </a:r>
          </a:p>
        </p:txBody>
      </p:sp>
      <p:sp>
        <p:nvSpPr>
          <p:cNvPr id="3" name="Content Placeholder 2"/>
          <p:cNvSpPr>
            <a:spLocks noGrp="1"/>
          </p:cNvSpPr>
          <p:nvPr>
            <p:ph idx="1"/>
          </p:nvPr>
        </p:nvSpPr>
        <p:spPr/>
        <p:txBody>
          <a:bodyPr>
            <a:normAutofit/>
          </a:bodyPr>
          <a:lstStyle/>
          <a:p>
            <a:r>
              <a:rPr lang="en-US" dirty="0"/>
              <a:t>Economics</a:t>
            </a:r>
          </a:p>
          <a:p>
            <a:pPr lvl="1"/>
            <a:r>
              <a:rPr lang="en-US" dirty="0"/>
              <a:t>Once the calls are disposed of, economics are identical</a:t>
            </a:r>
          </a:p>
          <a:p>
            <a:pPr lvl="1"/>
            <a:r>
              <a:rPr lang="en-US" dirty="0"/>
              <a:t>Excess exposure to the underlying stock while calls are held</a:t>
            </a:r>
          </a:p>
          <a:p>
            <a:pPr lvl="2"/>
            <a:r>
              <a:rPr lang="en-US" dirty="0"/>
              <a:t>Amount of excess is dependant upon the “delta” of the calls</a:t>
            </a:r>
          </a:p>
          <a:p>
            <a:pPr lvl="2"/>
            <a:r>
              <a:rPr lang="en-US" dirty="0"/>
              <a:t>The further out of the money and shorter life span, the less the delta</a:t>
            </a:r>
          </a:p>
          <a:p>
            <a:pPr lvl="1"/>
            <a:r>
              <a:rPr lang="en-US" dirty="0"/>
              <a:t>From the time the stock is sold until the stock is repurchased the investor has decreased its exposure to the stock</a:t>
            </a:r>
          </a:p>
          <a:p>
            <a:endParaRPr lang="en-US" dirty="0"/>
          </a:p>
        </p:txBody>
      </p:sp>
      <p:sp>
        <p:nvSpPr>
          <p:cNvPr id="4" name="Slide Number Placeholder 3"/>
          <p:cNvSpPr>
            <a:spLocks noGrp="1"/>
          </p:cNvSpPr>
          <p:nvPr>
            <p:ph type="sldNum" sz="quarter" idx="12"/>
          </p:nvPr>
        </p:nvSpPr>
        <p:spPr>
          <a:xfrm>
            <a:off x="8610600" y="6176963"/>
            <a:ext cx="2743200" cy="365125"/>
          </a:xfrm>
        </p:spPr>
        <p:txBody>
          <a:bodyPr/>
          <a:lstStyle/>
          <a:p>
            <a:fld id="{9BEF1E1A-1EDC-4FAF-A76B-B5AD21EBB8A9}" type="slidenum">
              <a:rPr lang="en-US" smtClean="0"/>
              <a:t>12</a:t>
            </a:fld>
            <a:endParaRPr lang="en-US" dirty="0"/>
          </a:p>
        </p:txBody>
      </p:sp>
    </p:spTree>
    <p:extLst>
      <p:ext uri="{BB962C8B-B14F-4D97-AF65-F5344CB8AC3E}">
        <p14:creationId xmlns:p14="http://schemas.microsoft.com/office/powerpoint/2010/main" val="265789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 Sales</a:t>
            </a:r>
          </a:p>
        </p:txBody>
      </p:sp>
      <p:sp>
        <p:nvSpPr>
          <p:cNvPr id="3" name="Content Placeholder 2"/>
          <p:cNvSpPr>
            <a:spLocks noGrp="1"/>
          </p:cNvSpPr>
          <p:nvPr>
            <p:ph idx="1"/>
          </p:nvPr>
        </p:nvSpPr>
        <p:spPr/>
        <p:txBody>
          <a:bodyPr/>
          <a:lstStyle/>
          <a:p>
            <a:r>
              <a:rPr lang="en-US" dirty="0"/>
              <a:t>Taxes</a:t>
            </a:r>
          </a:p>
          <a:p>
            <a:pPr lvl="1"/>
            <a:r>
              <a:rPr lang="en-US" dirty="0"/>
              <a:t>Purchase of calls trigger the wash sale rules, regardless of the strike price or time to expiry</a:t>
            </a:r>
          </a:p>
          <a:p>
            <a:pPr lvl="2"/>
            <a:r>
              <a:rPr lang="en-US" dirty="0"/>
              <a:t>Caveat – economic substance</a:t>
            </a:r>
          </a:p>
          <a:p>
            <a:pPr lvl="1"/>
            <a:r>
              <a:rPr lang="en-US" dirty="0"/>
              <a:t>Subsequent purchase of stock does not invoke the wash sale rules with respect to original sale of stock</a:t>
            </a:r>
          </a:p>
          <a:p>
            <a:pPr lvl="2"/>
            <a:r>
              <a:rPr lang="en-US" dirty="0"/>
              <a:t>Regulations state that FIFO is used in applying the wash sale rule </a:t>
            </a:r>
          </a:p>
          <a:p>
            <a:endParaRPr lang="en-US" dirty="0"/>
          </a:p>
        </p:txBody>
      </p:sp>
      <p:sp>
        <p:nvSpPr>
          <p:cNvPr id="4" name="Slide Number Placeholder 3"/>
          <p:cNvSpPr>
            <a:spLocks noGrp="1"/>
          </p:cNvSpPr>
          <p:nvPr>
            <p:ph type="sldNum" sz="quarter" idx="12"/>
          </p:nvPr>
        </p:nvSpPr>
        <p:spPr>
          <a:xfrm>
            <a:off x="8610600" y="6176963"/>
            <a:ext cx="2743200" cy="365125"/>
          </a:xfrm>
        </p:spPr>
        <p:txBody>
          <a:bodyPr/>
          <a:lstStyle/>
          <a:p>
            <a:fld id="{9BEF1E1A-1EDC-4FAF-A76B-B5AD21EBB8A9}" type="slidenum">
              <a:rPr lang="en-US" smtClean="0"/>
              <a:t>13</a:t>
            </a:fld>
            <a:endParaRPr lang="en-US" dirty="0"/>
          </a:p>
        </p:txBody>
      </p:sp>
    </p:spTree>
    <p:extLst>
      <p:ext uri="{BB962C8B-B14F-4D97-AF65-F5344CB8AC3E}">
        <p14:creationId xmlns:p14="http://schemas.microsoft.com/office/powerpoint/2010/main" val="3411710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 Sales</a:t>
            </a:r>
          </a:p>
        </p:txBody>
      </p:sp>
      <p:sp>
        <p:nvSpPr>
          <p:cNvPr id="3" name="Content Placeholder 2"/>
          <p:cNvSpPr>
            <a:spLocks noGrp="1"/>
          </p:cNvSpPr>
          <p:nvPr>
            <p:ph idx="1"/>
          </p:nvPr>
        </p:nvSpPr>
        <p:spPr/>
        <p:txBody>
          <a:bodyPr/>
          <a:lstStyle/>
          <a:p>
            <a:r>
              <a:rPr lang="en-US" dirty="0"/>
              <a:t>Taxes</a:t>
            </a:r>
          </a:p>
          <a:p>
            <a:pPr lvl="1"/>
            <a:r>
              <a:rPr lang="en-US" dirty="0"/>
              <a:t>Sale of calls will trigger the recognition of the original loss of stock</a:t>
            </a:r>
          </a:p>
          <a:p>
            <a:pPr lvl="1"/>
            <a:r>
              <a:rPr lang="en-US" dirty="0"/>
              <a:t>The purchase of the second lot of stock will not create a wash sale with respect to the sale of the calls, as long as the stock and the call options are not substantially identical</a:t>
            </a:r>
          </a:p>
          <a:p>
            <a:pPr lvl="2"/>
            <a:r>
              <a:rPr lang="en-US" dirty="0"/>
              <a:t>Imperative that “deep-in-the-money calls” are not used in this strategy</a:t>
            </a:r>
          </a:p>
        </p:txBody>
      </p:sp>
      <p:sp>
        <p:nvSpPr>
          <p:cNvPr id="4" name="Slide Number Placeholder 3"/>
          <p:cNvSpPr>
            <a:spLocks noGrp="1"/>
          </p:cNvSpPr>
          <p:nvPr>
            <p:ph type="sldNum" sz="quarter" idx="12"/>
          </p:nvPr>
        </p:nvSpPr>
        <p:spPr>
          <a:xfrm>
            <a:off x="8610600" y="6176963"/>
            <a:ext cx="2743200" cy="365125"/>
          </a:xfrm>
        </p:spPr>
        <p:txBody>
          <a:bodyPr/>
          <a:lstStyle/>
          <a:p>
            <a:fld id="{9BEF1E1A-1EDC-4FAF-A76B-B5AD21EBB8A9}" type="slidenum">
              <a:rPr lang="en-US" smtClean="0"/>
              <a:t>14</a:t>
            </a:fld>
            <a:endParaRPr lang="en-US" dirty="0"/>
          </a:p>
        </p:txBody>
      </p:sp>
    </p:spTree>
    <p:extLst>
      <p:ext uri="{BB962C8B-B14F-4D97-AF65-F5344CB8AC3E}">
        <p14:creationId xmlns:p14="http://schemas.microsoft.com/office/powerpoint/2010/main" val="404438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2CF7-00BB-4CF5-9E95-E6B93E10E469}"/>
              </a:ext>
            </a:extLst>
          </p:cNvPr>
          <p:cNvSpPr>
            <a:spLocks noGrp="1"/>
          </p:cNvSpPr>
          <p:nvPr>
            <p:ph type="title"/>
          </p:nvPr>
        </p:nvSpPr>
        <p:spPr/>
        <p:txBody>
          <a:bodyPr>
            <a:normAutofit fontScale="90000"/>
          </a:bodyPr>
          <a:lstStyle/>
          <a:p>
            <a:r>
              <a:rPr lang="en-US" dirty="0"/>
              <a:t>When is the purchase of a security identical to the security sold for a loss produce a wash sale? </a:t>
            </a:r>
          </a:p>
        </p:txBody>
      </p:sp>
      <p:sp>
        <p:nvSpPr>
          <p:cNvPr id="3" name="Content Placeholder 2">
            <a:extLst>
              <a:ext uri="{FF2B5EF4-FFF2-40B4-BE49-F238E27FC236}">
                <a16:creationId xmlns:a16="http://schemas.microsoft.com/office/drawing/2014/main" id="{ABE549B3-ABE3-4F6F-9AEE-BAFB7703A95D}"/>
              </a:ext>
            </a:extLst>
          </p:cNvPr>
          <p:cNvSpPr>
            <a:spLocks noGrp="1"/>
          </p:cNvSpPr>
          <p:nvPr>
            <p:ph idx="1"/>
          </p:nvPr>
        </p:nvSpPr>
        <p:spPr/>
        <p:txBody>
          <a:bodyPr>
            <a:normAutofit/>
          </a:bodyPr>
          <a:lstStyle/>
          <a:p>
            <a:pPr marL="0" indent="0">
              <a:buNone/>
            </a:pPr>
            <a:r>
              <a:rPr lang="en-US" sz="3600" dirty="0"/>
              <a:t>A </a:t>
            </a:r>
            <a:r>
              <a:rPr lang="en-US" sz="3600" dirty="0">
                <a:effectLst/>
                <a:ea typeface="Calibri" panose="020F0502020204030204" pitchFamily="34" charset="0"/>
              </a:rPr>
              <a:t>–</a:t>
            </a:r>
            <a:r>
              <a:rPr lang="en-US" sz="3600" dirty="0"/>
              <a:t> within 30 days after the sale</a:t>
            </a:r>
          </a:p>
          <a:p>
            <a:pPr marL="0" indent="0">
              <a:buNone/>
            </a:pPr>
            <a:endParaRPr lang="en-US" sz="3600" dirty="0"/>
          </a:p>
          <a:p>
            <a:pPr marL="0" indent="0">
              <a:buNone/>
            </a:pPr>
            <a:r>
              <a:rPr lang="en-US" sz="3600" dirty="0"/>
              <a:t>B </a:t>
            </a:r>
            <a:r>
              <a:rPr lang="en-US" sz="3600" dirty="0">
                <a:effectLst/>
                <a:ea typeface="Calibri" panose="020F0502020204030204" pitchFamily="34" charset="0"/>
              </a:rPr>
              <a:t>–</a:t>
            </a:r>
            <a:r>
              <a:rPr lang="en-US" sz="3600" dirty="0"/>
              <a:t> within 30 days prior to the sale</a:t>
            </a:r>
          </a:p>
          <a:p>
            <a:pPr marL="0" indent="0">
              <a:buNone/>
            </a:pPr>
            <a:endParaRPr lang="en-US" sz="3600" dirty="0"/>
          </a:p>
          <a:p>
            <a:pPr marL="0" indent="0">
              <a:buNone/>
            </a:pPr>
            <a:r>
              <a:rPr lang="en-US" sz="3600" dirty="0"/>
              <a:t>C </a:t>
            </a:r>
            <a:r>
              <a:rPr lang="en-US" sz="3600" dirty="0">
                <a:effectLst/>
                <a:ea typeface="Calibri" panose="020F0502020204030204" pitchFamily="34" charset="0"/>
              </a:rPr>
              <a:t>– </a:t>
            </a:r>
            <a:r>
              <a:rPr lang="en-US" sz="3600" dirty="0"/>
              <a:t>within both 30 days prior to and within 30 days after the sale</a:t>
            </a:r>
          </a:p>
        </p:txBody>
      </p:sp>
      <p:sp>
        <p:nvSpPr>
          <p:cNvPr id="4" name="Slide Number Placeholder 3">
            <a:extLst>
              <a:ext uri="{FF2B5EF4-FFF2-40B4-BE49-F238E27FC236}">
                <a16:creationId xmlns:a16="http://schemas.microsoft.com/office/drawing/2014/main" id="{3CDEEBB0-C113-4AF9-888F-8210151E0196}"/>
              </a:ext>
            </a:extLst>
          </p:cNvPr>
          <p:cNvSpPr>
            <a:spLocks noGrp="1"/>
          </p:cNvSpPr>
          <p:nvPr>
            <p:ph type="sldNum" sz="quarter" idx="12"/>
          </p:nvPr>
        </p:nvSpPr>
        <p:spPr/>
        <p:txBody>
          <a:bodyPr/>
          <a:lstStyle/>
          <a:p>
            <a:fld id="{9BEF1E1A-1EDC-4FAF-A76B-B5AD21EBB8A9}" type="slidenum">
              <a:rPr lang="en-US" smtClean="0"/>
              <a:t>15</a:t>
            </a:fld>
            <a:endParaRPr lang="en-US"/>
          </a:p>
        </p:txBody>
      </p:sp>
    </p:spTree>
    <p:extLst>
      <p:ext uri="{BB962C8B-B14F-4D97-AF65-F5344CB8AC3E}">
        <p14:creationId xmlns:p14="http://schemas.microsoft.com/office/powerpoint/2010/main" val="288699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ctangle 2"/>
          <p:cNvSpPr>
            <a:spLocks noGrp="1"/>
          </p:cNvSpPr>
          <p:nvPr>
            <p:ph type="title"/>
          </p:nvPr>
        </p:nvSpPr>
        <p:spPr>
          <a:xfrm>
            <a:off x="1676400" y="304800"/>
            <a:ext cx="8763000" cy="990600"/>
          </a:xfrm>
          <a:prstGeom prst="rect">
            <a:avLst/>
          </a:prstGeom>
        </p:spPr>
        <p:txBody>
          <a:bodyPr>
            <a:normAutofit fontScale="90000"/>
          </a:bodyPr>
          <a:lstStyle/>
          <a:p>
            <a:pPr algn="ctr">
              <a:defRPr sz="3600"/>
            </a:pPr>
            <a:r>
              <a:rPr sz="4000" dirty="0">
                <a:latin typeface="+mn-lt"/>
              </a:rPr>
              <a:t>Turning Long-Term </a:t>
            </a:r>
            <a:r>
              <a:rPr lang="en-US" sz="4000" dirty="0">
                <a:latin typeface="+mn-lt"/>
              </a:rPr>
              <a:t>Capital </a:t>
            </a:r>
            <a:r>
              <a:rPr sz="4000" dirty="0">
                <a:latin typeface="+mn-lt"/>
              </a:rPr>
              <a:t>Losses into</a:t>
            </a:r>
            <a:r>
              <a:rPr lang="en-US" sz="4000" dirty="0">
                <a:latin typeface="+mn-lt"/>
              </a:rPr>
              <a:t> </a:t>
            </a:r>
            <a:r>
              <a:rPr sz="4000" dirty="0">
                <a:latin typeface="+mn-lt"/>
              </a:rPr>
              <a:t>Short-Term </a:t>
            </a:r>
            <a:r>
              <a:rPr lang="en-US" sz="4000" dirty="0">
                <a:latin typeface="+mn-lt"/>
              </a:rPr>
              <a:t>Capital </a:t>
            </a:r>
            <a:r>
              <a:rPr sz="4000" dirty="0">
                <a:latin typeface="+mn-lt"/>
              </a:rPr>
              <a:t>Losses</a:t>
            </a:r>
          </a:p>
        </p:txBody>
      </p:sp>
      <p:sp>
        <p:nvSpPr>
          <p:cNvPr id="163" name="Rectangle 3"/>
          <p:cNvSpPr>
            <a:spLocks noGrp="1"/>
          </p:cNvSpPr>
          <p:nvPr>
            <p:ph type="body" idx="1"/>
          </p:nvPr>
        </p:nvSpPr>
        <p:spPr>
          <a:xfrm>
            <a:off x="3071817" y="1967076"/>
            <a:ext cx="6148384" cy="4205124"/>
          </a:xfrm>
          <a:prstGeom prst="rect">
            <a:avLst/>
          </a:prstGeom>
        </p:spPr>
        <p:txBody>
          <a:bodyPr>
            <a:noAutofit/>
          </a:bodyPr>
          <a:lstStyle/>
          <a:p>
            <a:pPr marL="257175" lvl="1" indent="-247650">
              <a:lnSpc>
                <a:spcPct val="160000"/>
              </a:lnSpc>
              <a:defRPr sz="2000" b="0"/>
            </a:pPr>
            <a:r>
              <a:rPr sz="1800" dirty="0"/>
              <a:t>Sell stock realizing long-term </a:t>
            </a:r>
            <a:r>
              <a:rPr lang="en-US" sz="1800" dirty="0"/>
              <a:t>capital </a:t>
            </a:r>
            <a:r>
              <a:rPr sz="1800" dirty="0"/>
              <a:t>loss</a:t>
            </a:r>
            <a:endParaRPr sz="1100" dirty="0">
              <a:sym typeface="HelveticaBQ-Light"/>
            </a:endParaRPr>
          </a:p>
          <a:p>
            <a:pPr marL="257175" lvl="1" indent="-247650">
              <a:lnSpc>
                <a:spcPct val="160000"/>
              </a:lnSpc>
              <a:defRPr sz="2000" b="0"/>
            </a:pPr>
            <a:r>
              <a:rPr sz="1800" dirty="0"/>
              <a:t>Buy deep in the money call</a:t>
            </a:r>
            <a:endParaRPr sz="1100" dirty="0">
              <a:sym typeface="HelveticaBQ-Light"/>
            </a:endParaRPr>
          </a:p>
          <a:p>
            <a:pPr marL="257175" lvl="1" indent="-247650">
              <a:lnSpc>
                <a:spcPct val="160000"/>
              </a:lnSpc>
              <a:defRPr sz="2000" b="0"/>
            </a:pPr>
            <a:r>
              <a:rPr sz="1800" dirty="0"/>
              <a:t>Exercise call - sell stock</a:t>
            </a:r>
            <a:endParaRPr sz="1100" dirty="0">
              <a:sym typeface="HelveticaBQ-Light"/>
            </a:endParaRPr>
          </a:p>
          <a:p>
            <a:pPr marL="0" indent="0">
              <a:lnSpc>
                <a:spcPct val="160000"/>
              </a:lnSpc>
              <a:buNone/>
              <a:defRPr sz="3000"/>
            </a:pPr>
            <a:r>
              <a:rPr dirty="0"/>
              <a:t>Results</a:t>
            </a:r>
          </a:p>
          <a:p>
            <a:pPr marL="257175" lvl="1" indent="-247650">
              <a:lnSpc>
                <a:spcPct val="160000"/>
              </a:lnSpc>
              <a:defRPr sz="2000" b="0"/>
            </a:pPr>
            <a:r>
              <a:rPr sz="1800" dirty="0"/>
              <a:t>Loss on stock is disallowed</a:t>
            </a:r>
            <a:endParaRPr sz="1100" dirty="0">
              <a:sym typeface="HelveticaBQ-Light"/>
            </a:endParaRPr>
          </a:p>
          <a:p>
            <a:pPr marL="257175" lvl="1" indent="-247650">
              <a:lnSpc>
                <a:spcPct val="160000"/>
              </a:lnSpc>
              <a:defRPr sz="2000" b="0"/>
            </a:pPr>
            <a:r>
              <a:rPr sz="1800" dirty="0"/>
              <a:t>Disallowed loss is added to basis of calls - still long-term</a:t>
            </a:r>
            <a:endParaRPr sz="1100" dirty="0">
              <a:sym typeface="HelveticaBQ-Light"/>
            </a:endParaRPr>
          </a:p>
          <a:p>
            <a:pPr marL="257175" lvl="1" indent="-247650">
              <a:lnSpc>
                <a:spcPct val="160000"/>
              </a:lnSpc>
              <a:defRPr sz="2000" b="0"/>
            </a:pPr>
            <a:r>
              <a:rPr sz="1800" dirty="0"/>
              <a:t>Exercise of call starts new holding period</a:t>
            </a:r>
          </a:p>
        </p:txBody>
      </p:sp>
      <p:sp>
        <p:nvSpPr>
          <p:cNvPr id="2" name="Slide Number Placeholder 1"/>
          <p:cNvSpPr>
            <a:spLocks noGrp="1"/>
          </p:cNvSpPr>
          <p:nvPr>
            <p:ph type="sldNum" sz="quarter" idx="4294967295"/>
          </p:nvPr>
        </p:nvSpPr>
        <p:spPr>
          <a:xfrm>
            <a:off x="5638800" y="6238784"/>
            <a:ext cx="2057400" cy="365125"/>
          </a:xfrm>
          <a:prstGeom prst="rect">
            <a:avLst/>
          </a:prstGeom>
        </p:spPr>
        <p:txBody>
          <a:bodyPr/>
          <a:lstStyle/>
          <a:p>
            <a:fld id="{9BEF1E1A-1EDC-4FAF-A76B-B5AD21EBB8A9}" type="slidenum">
              <a:rPr lang="en-US" smtClean="0"/>
              <a:t>16</a:t>
            </a:fld>
            <a:endParaRPr lang="en-US" dirty="0"/>
          </a:p>
        </p:txBody>
      </p:sp>
    </p:spTree>
    <p:extLst>
      <p:ext uri="{BB962C8B-B14F-4D97-AF65-F5344CB8AC3E}">
        <p14:creationId xmlns:p14="http://schemas.microsoft.com/office/powerpoint/2010/main" val="2727601835"/>
      </p:ext>
    </p:extLst>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Straddles</a:t>
            </a:r>
          </a:p>
        </p:txBody>
      </p:sp>
      <p:sp>
        <p:nvSpPr>
          <p:cNvPr id="3" name="Content Placeholder 2"/>
          <p:cNvSpPr>
            <a:spLocks noGrp="1"/>
          </p:cNvSpPr>
          <p:nvPr>
            <p:ph idx="1"/>
          </p:nvPr>
        </p:nvSpPr>
        <p:spPr/>
        <p:txBody>
          <a:bodyPr/>
          <a:lstStyle/>
          <a:p>
            <a:r>
              <a:rPr lang="en-US" dirty="0"/>
              <a:t>Straddles</a:t>
            </a:r>
          </a:p>
          <a:p>
            <a:pPr lvl="1"/>
            <a:r>
              <a:rPr lang="en-US" dirty="0"/>
              <a:t>IRC Sec. 1092</a:t>
            </a:r>
          </a:p>
          <a:p>
            <a:pPr lvl="2"/>
            <a:r>
              <a:rPr lang="en-US" dirty="0">
                <a:latin typeface="Calibri" charset="0"/>
                <a:ea typeface="ＭＳ Ｐゴシック" charset="0"/>
              </a:rPr>
              <a:t>Loss deferral rule</a:t>
            </a:r>
          </a:p>
          <a:p>
            <a:pPr lvl="2"/>
            <a:r>
              <a:rPr lang="en-US" dirty="0">
                <a:latin typeface="Calibri" charset="0"/>
                <a:ea typeface="ＭＳ Ｐゴシック" charset="0"/>
              </a:rPr>
              <a:t>Losses are  disallowed to the extent of unrecognized gain in other leg of straddle</a:t>
            </a:r>
          </a:p>
          <a:p>
            <a:pPr lvl="2"/>
            <a:r>
              <a:rPr lang="en-US" dirty="0">
                <a:latin typeface="Calibri" charset="0"/>
                <a:ea typeface="ＭＳ Ｐゴシック" charset="0"/>
              </a:rPr>
              <a:t>Disallowed loss may be deducted in the following year to the extent they exceed the unrecognized gain in the other leg of the straddle in the following year</a:t>
            </a:r>
          </a:p>
          <a:p>
            <a:pPr lvl="1"/>
            <a:endParaRPr lang="en-US" dirty="0"/>
          </a:p>
        </p:txBody>
      </p:sp>
      <p:sp>
        <p:nvSpPr>
          <p:cNvPr id="4" name="Slide Number Placeholder 3"/>
          <p:cNvSpPr>
            <a:spLocks noGrp="1"/>
          </p:cNvSpPr>
          <p:nvPr>
            <p:ph type="sldNum" sz="quarter" idx="12"/>
          </p:nvPr>
        </p:nvSpPr>
        <p:spPr>
          <a:xfrm>
            <a:off x="8610600" y="6129337"/>
            <a:ext cx="2743200" cy="365125"/>
          </a:xfrm>
        </p:spPr>
        <p:txBody>
          <a:bodyPr/>
          <a:lstStyle/>
          <a:p>
            <a:fld id="{9BEF1E1A-1EDC-4FAF-A76B-B5AD21EBB8A9}" type="slidenum">
              <a:rPr lang="en-US" smtClean="0"/>
              <a:t>17</a:t>
            </a:fld>
            <a:endParaRPr lang="en-US" dirty="0"/>
          </a:p>
        </p:txBody>
      </p:sp>
    </p:spTree>
    <p:extLst>
      <p:ext uri="{BB962C8B-B14F-4D97-AF65-F5344CB8AC3E}">
        <p14:creationId xmlns:p14="http://schemas.microsoft.com/office/powerpoint/2010/main" val="2882810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Straddles</a:t>
            </a:r>
          </a:p>
        </p:txBody>
      </p:sp>
      <p:sp>
        <p:nvSpPr>
          <p:cNvPr id="3" name="Content Placeholder 2"/>
          <p:cNvSpPr>
            <a:spLocks noGrp="1"/>
          </p:cNvSpPr>
          <p:nvPr>
            <p:ph idx="1"/>
          </p:nvPr>
        </p:nvSpPr>
        <p:spPr/>
        <p:txBody>
          <a:bodyPr/>
          <a:lstStyle/>
          <a:p>
            <a:r>
              <a:rPr lang="en-US" dirty="0"/>
              <a:t>Straddles</a:t>
            </a:r>
          </a:p>
          <a:p>
            <a:pPr lvl="1"/>
            <a:r>
              <a:rPr lang="en-US" dirty="0"/>
              <a:t>Problem with the loss deferral rule</a:t>
            </a:r>
          </a:p>
          <a:p>
            <a:pPr lvl="1"/>
            <a:r>
              <a:rPr lang="en-US" dirty="0"/>
              <a:t>Assume that an investor holds 10,000 shares of stock with a FMV of $100 per share</a:t>
            </a:r>
          </a:p>
          <a:p>
            <a:pPr lvl="1"/>
            <a:r>
              <a:rPr lang="en-US" dirty="0"/>
              <a:t>Investor purchases puts covering the 10,000 shares of stock with a strike price of $100 and a premium of $5</a:t>
            </a:r>
          </a:p>
          <a:p>
            <a:pPr lvl="1"/>
            <a:r>
              <a:rPr lang="en-US" dirty="0"/>
              <a:t>Price of stock doubles and the puts become worthless</a:t>
            </a:r>
          </a:p>
          <a:p>
            <a:pPr lvl="1"/>
            <a:endParaRPr lang="en-US" dirty="0"/>
          </a:p>
        </p:txBody>
      </p:sp>
      <p:sp>
        <p:nvSpPr>
          <p:cNvPr id="4" name="Slide Number Placeholder 3"/>
          <p:cNvSpPr>
            <a:spLocks noGrp="1"/>
          </p:cNvSpPr>
          <p:nvPr>
            <p:ph type="sldNum" sz="quarter" idx="12"/>
          </p:nvPr>
        </p:nvSpPr>
        <p:spPr>
          <a:xfrm>
            <a:off x="8610600" y="6176963"/>
            <a:ext cx="2743200" cy="365125"/>
          </a:xfrm>
        </p:spPr>
        <p:txBody>
          <a:bodyPr/>
          <a:lstStyle/>
          <a:p>
            <a:fld id="{9BEF1E1A-1EDC-4FAF-A76B-B5AD21EBB8A9}" type="slidenum">
              <a:rPr lang="en-US" smtClean="0"/>
              <a:t>18</a:t>
            </a:fld>
            <a:endParaRPr lang="en-US"/>
          </a:p>
        </p:txBody>
      </p:sp>
    </p:spTree>
    <p:extLst>
      <p:ext uri="{BB962C8B-B14F-4D97-AF65-F5344CB8AC3E}">
        <p14:creationId xmlns:p14="http://schemas.microsoft.com/office/powerpoint/2010/main" val="14716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Straddles</a:t>
            </a:r>
          </a:p>
        </p:txBody>
      </p:sp>
      <p:sp>
        <p:nvSpPr>
          <p:cNvPr id="3" name="Content Placeholder 2"/>
          <p:cNvSpPr>
            <a:spLocks noGrp="1"/>
          </p:cNvSpPr>
          <p:nvPr>
            <p:ph idx="1"/>
          </p:nvPr>
        </p:nvSpPr>
        <p:spPr/>
        <p:txBody>
          <a:bodyPr>
            <a:normAutofit/>
          </a:bodyPr>
          <a:lstStyle/>
          <a:p>
            <a:r>
              <a:rPr lang="en-US" dirty="0"/>
              <a:t>Straddles</a:t>
            </a:r>
          </a:p>
          <a:p>
            <a:pPr lvl="1"/>
            <a:r>
              <a:rPr lang="en-US" dirty="0"/>
              <a:t>Result:</a:t>
            </a:r>
          </a:p>
          <a:p>
            <a:pPr lvl="2"/>
            <a:r>
              <a:rPr lang="en-US" dirty="0"/>
              <a:t>Realized loss of $50,000 on puts and unrecognized gain of $1,000,000 on stock</a:t>
            </a:r>
          </a:p>
          <a:p>
            <a:pPr lvl="1"/>
            <a:r>
              <a:rPr lang="en-US" dirty="0"/>
              <a:t>If this is regarded as one big straddle</a:t>
            </a:r>
          </a:p>
          <a:p>
            <a:pPr lvl="2"/>
            <a:r>
              <a:rPr lang="en-US" dirty="0"/>
              <a:t>Until $950,000 of gain is either recognized or is dissipated none of the loss may be recognized</a:t>
            </a:r>
          </a:p>
          <a:p>
            <a:pPr lvl="1"/>
            <a:r>
              <a:rPr lang="en-US" dirty="0"/>
              <a:t>If this is regarded as 10,000 straddles each on 1 share</a:t>
            </a:r>
          </a:p>
          <a:p>
            <a:pPr lvl="2"/>
            <a:r>
              <a:rPr lang="en-US" dirty="0"/>
              <a:t>As each share is sold, a portion of the $50,000 loss will be taken</a:t>
            </a:r>
          </a:p>
        </p:txBody>
      </p:sp>
      <p:sp>
        <p:nvSpPr>
          <p:cNvPr id="4" name="Slide Number Placeholder 3"/>
          <p:cNvSpPr>
            <a:spLocks noGrp="1"/>
          </p:cNvSpPr>
          <p:nvPr>
            <p:ph type="sldNum" sz="quarter" idx="12"/>
          </p:nvPr>
        </p:nvSpPr>
        <p:spPr>
          <a:xfrm>
            <a:off x="8610600" y="6129337"/>
            <a:ext cx="2743200" cy="365125"/>
          </a:xfrm>
        </p:spPr>
        <p:txBody>
          <a:bodyPr/>
          <a:lstStyle/>
          <a:p>
            <a:fld id="{9BEF1E1A-1EDC-4FAF-A76B-B5AD21EBB8A9}" type="slidenum">
              <a:rPr lang="en-US" smtClean="0"/>
              <a:t>19</a:t>
            </a:fld>
            <a:endParaRPr lang="en-US"/>
          </a:p>
        </p:txBody>
      </p:sp>
    </p:spTree>
    <p:extLst>
      <p:ext uri="{BB962C8B-B14F-4D97-AF65-F5344CB8AC3E}">
        <p14:creationId xmlns:p14="http://schemas.microsoft.com/office/powerpoint/2010/main" val="170273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Wash Sales, Straddles, Foreign Currencies and Straddles</a:t>
            </a:r>
          </a:p>
        </p:txBody>
      </p:sp>
      <p:sp>
        <p:nvSpPr>
          <p:cNvPr id="3" name="Slide Number Placeholder 2"/>
          <p:cNvSpPr>
            <a:spLocks noGrp="1"/>
          </p:cNvSpPr>
          <p:nvPr>
            <p:ph type="sldNum" sz="quarter" idx="12"/>
          </p:nvPr>
        </p:nvSpPr>
        <p:spPr/>
        <p:txBody>
          <a:bodyPr/>
          <a:lstStyle/>
          <a:p>
            <a:fld id="{9BEF1E1A-1EDC-4FAF-A76B-B5AD21EBB8A9}" type="slidenum">
              <a:rPr lang="en-US" smtClean="0"/>
              <a:t>2</a:t>
            </a:fld>
            <a:endParaRPr lang="en-US"/>
          </a:p>
        </p:txBody>
      </p:sp>
    </p:spTree>
    <p:extLst>
      <p:ext uri="{BB962C8B-B14F-4D97-AF65-F5344CB8AC3E}">
        <p14:creationId xmlns:p14="http://schemas.microsoft.com/office/powerpoint/2010/main" val="710815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Straddles</a:t>
            </a:r>
          </a:p>
        </p:txBody>
      </p:sp>
      <p:sp>
        <p:nvSpPr>
          <p:cNvPr id="3" name="Content Placeholder 2"/>
          <p:cNvSpPr>
            <a:spLocks noGrp="1"/>
          </p:cNvSpPr>
          <p:nvPr>
            <p:ph idx="1"/>
          </p:nvPr>
        </p:nvSpPr>
        <p:spPr/>
        <p:txBody>
          <a:bodyPr/>
          <a:lstStyle/>
          <a:p>
            <a:r>
              <a:rPr lang="en-US" dirty="0"/>
              <a:t>Congress’ solution</a:t>
            </a:r>
          </a:p>
          <a:p>
            <a:pPr lvl="1"/>
            <a:r>
              <a:rPr lang="en-US" dirty="0"/>
              <a:t>Identified straddles</a:t>
            </a:r>
          </a:p>
          <a:p>
            <a:pPr lvl="2"/>
            <a:r>
              <a:rPr lang="en-US" dirty="0"/>
              <a:t>If a straddle is identified then </a:t>
            </a:r>
          </a:p>
          <a:p>
            <a:pPr lvl="3"/>
            <a:r>
              <a:rPr lang="en-US" dirty="0"/>
              <a:t>In lieu of the loss deferral rule, the loss is added to the basis of the remaining leg of the straddle</a:t>
            </a:r>
          </a:p>
          <a:p>
            <a:pPr lvl="3"/>
            <a:r>
              <a:rPr lang="en-US" dirty="0"/>
              <a:t>As portions of the remaining leg are disposed of, a portion of the loss will in effect be recognized</a:t>
            </a:r>
          </a:p>
          <a:p>
            <a:pPr lvl="3"/>
            <a:r>
              <a:rPr lang="en-US" dirty="0"/>
              <a:t>Result in the example was to have the same effect as creating 10,000 straddles</a:t>
            </a:r>
          </a:p>
          <a:p>
            <a:pPr lvl="2"/>
            <a:r>
              <a:rPr lang="en-US" dirty="0"/>
              <a:t>Congress helped taxpayer’s in this situation</a:t>
            </a:r>
          </a:p>
        </p:txBody>
      </p:sp>
      <p:sp>
        <p:nvSpPr>
          <p:cNvPr id="4" name="Slide Number Placeholder 3"/>
          <p:cNvSpPr>
            <a:spLocks noGrp="1"/>
          </p:cNvSpPr>
          <p:nvPr>
            <p:ph type="sldNum" sz="quarter" idx="12"/>
          </p:nvPr>
        </p:nvSpPr>
        <p:spPr>
          <a:xfrm>
            <a:off x="8561904" y="6129337"/>
            <a:ext cx="2743200" cy="365125"/>
          </a:xfrm>
        </p:spPr>
        <p:txBody>
          <a:bodyPr/>
          <a:lstStyle/>
          <a:p>
            <a:fld id="{9BEF1E1A-1EDC-4FAF-A76B-B5AD21EBB8A9}" type="slidenum">
              <a:rPr lang="en-US" smtClean="0"/>
              <a:t>20</a:t>
            </a:fld>
            <a:endParaRPr lang="en-US" dirty="0"/>
          </a:p>
        </p:txBody>
      </p:sp>
    </p:spTree>
    <p:extLst>
      <p:ext uri="{BB962C8B-B14F-4D97-AF65-F5344CB8AC3E}">
        <p14:creationId xmlns:p14="http://schemas.microsoft.com/office/powerpoint/2010/main" val="555523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Straddles</a:t>
            </a:r>
          </a:p>
        </p:txBody>
      </p:sp>
      <p:sp>
        <p:nvSpPr>
          <p:cNvPr id="3" name="Content Placeholder 2"/>
          <p:cNvSpPr>
            <a:spLocks noGrp="1"/>
          </p:cNvSpPr>
          <p:nvPr>
            <p:ph idx="1"/>
          </p:nvPr>
        </p:nvSpPr>
        <p:spPr/>
        <p:txBody>
          <a:bodyPr>
            <a:normAutofit/>
          </a:bodyPr>
          <a:lstStyle/>
          <a:p>
            <a:r>
              <a:rPr lang="en-US" dirty="0"/>
              <a:t>Planning Opportunity</a:t>
            </a:r>
          </a:p>
          <a:p>
            <a:pPr lvl="1"/>
            <a:r>
              <a:rPr lang="en-US" dirty="0"/>
              <a:t>Straddle rules Incorporate Wash Sale and Short Sale rules</a:t>
            </a:r>
          </a:p>
          <a:p>
            <a:pPr lvl="1"/>
            <a:r>
              <a:rPr lang="en-US" dirty="0"/>
              <a:t>When these rules were enacted investment type property typically created capital gains and losses</a:t>
            </a:r>
          </a:p>
          <a:p>
            <a:pPr lvl="1"/>
            <a:r>
              <a:rPr lang="en-US" dirty="0"/>
              <a:t>These rules effectively stop taxpayers from creating short term capital losses and long-term capital gains</a:t>
            </a:r>
          </a:p>
          <a:p>
            <a:pPr lvl="1"/>
            <a:r>
              <a:rPr lang="en-US" dirty="0"/>
              <a:t>However, now certain investments create ordinary income while offsetting positions are treated as capital</a:t>
            </a:r>
          </a:p>
          <a:p>
            <a:pPr lvl="1"/>
            <a:r>
              <a:rPr lang="en-US" dirty="0"/>
              <a:t>In certain cases, straddle rules don’t deal with this mismatch</a:t>
            </a:r>
          </a:p>
          <a:p>
            <a:pPr lvl="1"/>
            <a:endParaRPr lang="en-US" dirty="0"/>
          </a:p>
        </p:txBody>
      </p:sp>
      <p:sp>
        <p:nvSpPr>
          <p:cNvPr id="4" name="Slide Number Placeholder 3"/>
          <p:cNvSpPr>
            <a:spLocks noGrp="1"/>
          </p:cNvSpPr>
          <p:nvPr>
            <p:ph type="sldNum" sz="quarter" idx="12"/>
          </p:nvPr>
        </p:nvSpPr>
        <p:spPr>
          <a:xfrm>
            <a:off x="8610600" y="6176963"/>
            <a:ext cx="2743200" cy="365125"/>
          </a:xfrm>
        </p:spPr>
        <p:txBody>
          <a:bodyPr/>
          <a:lstStyle/>
          <a:p>
            <a:fld id="{9BEF1E1A-1EDC-4FAF-A76B-B5AD21EBB8A9}" type="slidenum">
              <a:rPr lang="en-US" smtClean="0"/>
              <a:t>21</a:t>
            </a:fld>
            <a:endParaRPr lang="en-US"/>
          </a:p>
        </p:txBody>
      </p:sp>
    </p:spTree>
    <p:extLst>
      <p:ext uri="{BB962C8B-B14F-4D97-AF65-F5344CB8AC3E}">
        <p14:creationId xmlns:p14="http://schemas.microsoft.com/office/powerpoint/2010/main" val="2053033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Straddles and Foreign Currencies</a:t>
            </a:r>
          </a:p>
        </p:txBody>
      </p:sp>
      <p:sp>
        <p:nvSpPr>
          <p:cNvPr id="3" name="Content Placeholder 2"/>
          <p:cNvSpPr>
            <a:spLocks noGrp="1"/>
          </p:cNvSpPr>
          <p:nvPr>
            <p:ph idx="1"/>
          </p:nvPr>
        </p:nvSpPr>
        <p:spPr/>
        <p:txBody>
          <a:bodyPr>
            <a:normAutofit/>
          </a:bodyPr>
          <a:lstStyle/>
          <a:p>
            <a:r>
              <a:rPr lang="en-US" dirty="0"/>
              <a:t>Planning Opportunity</a:t>
            </a:r>
          </a:p>
          <a:p>
            <a:pPr lvl="1"/>
            <a:r>
              <a:rPr lang="en-US" dirty="0"/>
              <a:t>Enter into a straddle where one leg is treated as ordinary, and the other leg is a Sec. 1256 contract treated as 60% long term and 40% short term capital</a:t>
            </a:r>
          </a:p>
          <a:p>
            <a:pPr lvl="1"/>
            <a:r>
              <a:rPr lang="en-US" dirty="0"/>
              <a:t>For example, a forward contract in a currency offset by a futures contract in a currency</a:t>
            </a:r>
          </a:p>
          <a:p>
            <a:pPr lvl="1"/>
            <a:r>
              <a:rPr lang="en-US" dirty="0"/>
              <a:t>Both positions are Sec. 1256 contracts so there is no mixed straddle</a:t>
            </a:r>
          </a:p>
          <a:p>
            <a:pPr lvl="1"/>
            <a:r>
              <a:rPr lang="en-US" dirty="0"/>
              <a:t>Identify the position as an identified straddle; allowed even though all positions are Sec. 1256 contracts</a:t>
            </a:r>
          </a:p>
        </p:txBody>
      </p:sp>
      <p:sp>
        <p:nvSpPr>
          <p:cNvPr id="4" name="Slide Number Placeholder 3"/>
          <p:cNvSpPr>
            <a:spLocks noGrp="1"/>
          </p:cNvSpPr>
          <p:nvPr>
            <p:ph type="sldNum" sz="quarter" idx="12"/>
          </p:nvPr>
        </p:nvSpPr>
        <p:spPr>
          <a:xfrm>
            <a:off x="8610600" y="6129337"/>
            <a:ext cx="2743200" cy="365125"/>
          </a:xfrm>
        </p:spPr>
        <p:txBody>
          <a:bodyPr/>
          <a:lstStyle/>
          <a:p>
            <a:fld id="{9BEF1E1A-1EDC-4FAF-A76B-B5AD21EBB8A9}" type="slidenum">
              <a:rPr lang="en-US" smtClean="0"/>
              <a:t>22</a:t>
            </a:fld>
            <a:endParaRPr lang="en-US"/>
          </a:p>
        </p:txBody>
      </p:sp>
    </p:spTree>
    <p:extLst>
      <p:ext uri="{BB962C8B-B14F-4D97-AF65-F5344CB8AC3E}">
        <p14:creationId xmlns:p14="http://schemas.microsoft.com/office/powerpoint/2010/main" val="1798289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a:extLst>
              <a:ext uri="{FF2B5EF4-FFF2-40B4-BE49-F238E27FC236}">
                <a16:creationId xmlns:a16="http://schemas.microsoft.com/office/drawing/2014/main" id="{73859493-E21F-7546-B9B8-4054627097F5}"/>
              </a:ext>
            </a:extLst>
          </p:cNvPr>
          <p:cNvSpPr>
            <a:spLocks noGrp="1"/>
          </p:cNvSpPr>
          <p:nvPr>
            <p:ph type="title"/>
          </p:nvPr>
        </p:nvSpPr>
        <p:spPr/>
        <p:txBody>
          <a:bodyPr/>
          <a:lstStyle/>
          <a:p>
            <a:pPr algn="ctr"/>
            <a:r>
              <a:rPr lang="en-US" altLang="en-US" dirty="0">
                <a:ea typeface="ＭＳ Ｐゴシック" panose="020B0600070205080204" pitchFamily="34" charset="-128"/>
              </a:rPr>
              <a:t>Constructive Sales</a:t>
            </a:r>
          </a:p>
        </p:txBody>
      </p:sp>
      <p:sp>
        <p:nvSpPr>
          <p:cNvPr id="186371" name="Slide Number Placeholder 3">
            <a:extLst>
              <a:ext uri="{FF2B5EF4-FFF2-40B4-BE49-F238E27FC236}">
                <a16:creationId xmlns:a16="http://schemas.microsoft.com/office/drawing/2014/main" id="{99957F97-0065-3043-9C8F-FBD03815A9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62AD8C0-C809-324B-91D1-75F83F3B7F0E}" type="slidenum">
              <a:rPr lang="en-US" altLang="en-US" sz="1200">
                <a:solidFill>
                  <a:srgbClr val="898989"/>
                </a:solidFill>
              </a:rPr>
              <a:pPr>
                <a:spcBef>
                  <a:spcPct val="0"/>
                </a:spcBef>
                <a:buFontTx/>
                <a:buNone/>
              </a:pPr>
              <a:t>23</a:t>
            </a:fld>
            <a:endParaRPr lang="en-US" altLang="en-US" sz="1200" dirty="0">
              <a:solidFill>
                <a:srgbClr val="898989"/>
              </a:solidFill>
            </a:endParaRPr>
          </a:p>
        </p:txBody>
      </p:sp>
    </p:spTree>
    <p:extLst>
      <p:ext uri="{BB962C8B-B14F-4D97-AF65-F5344CB8AC3E}">
        <p14:creationId xmlns:p14="http://schemas.microsoft.com/office/powerpoint/2010/main" val="131148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a:extLst>
              <a:ext uri="{FF2B5EF4-FFF2-40B4-BE49-F238E27FC236}">
                <a16:creationId xmlns:a16="http://schemas.microsoft.com/office/drawing/2014/main" id="{1C55E5A2-A8A3-9549-AFD5-6B0E34110D8D}"/>
              </a:ext>
            </a:extLst>
          </p:cNvPr>
          <p:cNvSpPr>
            <a:spLocks noGrp="1"/>
          </p:cNvSpPr>
          <p:nvPr>
            <p:ph type="title"/>
          </p:nvPr>
        </p:nvSpPr>
        <p:spPr/>
        <p:txBody>
          <a:bodyPr/>
          <a:lstStyle/>
          <a:p>
            <a:pPr algn="ctr"/>
            <a:r>
              <a:rPr lang="en-US" altLang="en-US" dirty="0">
                <a:ea typeface="ＭＳ Ｐゴシック" panose="020B0600070205080204" pitchFamily="34" charset="-128"/>
              </a:rPr>
              <a:t>Constructive Sales</a:t>
            </a:r>
          </a:p>
        </p:txBody>
      </p:sp>
      <p:sp>
        <p:nvSpPr>
          <p:cNvPr id="187394" name="Content Placeholder 2">
            <a:extLst>
              <a:ext uri="{FF2B5EF4-FFF2-40B4-BE49-F238E27FC236}">
                <a16:creationId xmlns:a16="http://schemas.microsoft.com/office/drawing/2014/main" id="{1EB439B2-BA26-5246-9D35-9B3632B236B4}"/>
              </a:ext>
            </a:extLst>
          </p:cNvPr>
          <p:cNvSpPr>
            <a:spLocks noGrp="1"/>
          </p:cNvSpPr>
          <p:nvPr>
            <p:ph idx="1"/>
          </p:nvPr>
        </p:nvSpPr>
        <p:spPr>
          <a:xfrm>
            <a:off x="838200" y="1381950"/>
            <a:ext cx="10515600" cy="4672567"/>
          </a:xfrm>
        </p:spPr>
        <p:txBody>
          <a:bodyPr>
            <a:normAutofit fontScale="92500" lnSpcReduction="20000"/>
          </a:bodyPr>
          <a:lstStyle/>
          <a:p>
            <a:r>
              <a:rPr lang="en-US" altLang="en-US" dirty="0">
                <a:ea typeface="ＭＳ Ｐゴシック" panose="020B0600070205080204" pitchFamily="34" charset="-128"/>
              </a:rPr>
              <a:t>IRC §1259 </a:t>
            </a:r>
          </a:p>
          <a:p>
            <a:pPr marL="0" indent="0">
              <a:buNone/>
            </a:pPr>
            <a:r>
              <a:rPr lang="en-US" altLang="en-US" dirty="0">
                <a:ea typeface="ＭＳ Ｐゴシック" panose="020B0600070205080204" pitchFamily="34" charset="-128"/>
              </a:rPr>
              <a:t>Anti-abuse section</a:t>
            </a:r>
          </a:p>
          <a:p>
            <a:pPr lvl="1"/>
            <a:r>
              <a:rPr lang="en-US" altLang="en-US" dirty="0">
                <a:ea typeface="ＭＳ Ｐゴシック" panose="020B0600070205080204" pitchFamily="34" charset="-128"/>
              </a:rPr>
              <a:t>Create ‘constructive’ transactions</a:t>
            </a:r>
          </a:p>
          <a:p>
            <a:pPr lvl="2"/>
            <a:r>
              <a:rPr lang="en-US" altLang="en-US" dirty="0">
                <a:ea typeface="ＭＳ Ｐゴシック" panose="020B0600070205080204" pitchFamily="34" charset="-128"/>
              </a:rPr>
              <a:t>Sale and ownership do not occur for legal purposes but they are deemed to occur for tax purposes</a:t>
            </a:r>
          </a:p>
          <a:p>
            <a:r>
              <a:rPr lang="en-US" altLang="en-US" sz="2400" dirty="0">
                <a:ea typeface="ＭＳ Ｐゴシック" panose="020B0600070205080204" pitchFamily="34" charset="-128"/>
              </a:rPr>
              <a:t>Prior to 1997</a:t>
            </a:r>
          </a:p>
          <a:p>
            <a:pPr lvl="1"/>
            <a:r>
              <a:rPr lang="en-US" altLang="en-US" sz="1800" dirty="0">
                <a:ea typeface="ＭＳ Ｐゴシック" panose="020B0600070205080204" pitchFamily="34" charset="-128"/>
              </a:rPr>
              <a:t>Taxpayer owned appreciated stock – </a:t>
            </a:r>
            <a:r>
              <a:rPr lang="en-US" altLang="en-US" sz="1800" dirty="0" err="1">
                <a:ea typeface="ＭＳ Ｐゴシック" panose="020B0600070205080204" pitchFamily="34" charset="-128"/>
              </a:rPr>
              <a:t>eg</a:t>
            </a:r>
            <a:r>
              <a:rPr lang="en-US" altLang="en-US" sz="1800" dirty="0">
                <a:ea typeface="ＭＳ Ｐゴシック" panose="020B0600070205080204" pitchFamily="34" charset="-128"/>
              </a:rPr>
              <a:t>: 1,000,000 shares of IBM 0 basis, </a:t>
            </a:r>
            <a:r>
              <a:rPr lang="en-US" altLang="en-US" sz="1800" dirty="0" err="1">
                <a:ea typeface="ＭＳ Ｐゴシック" panose="020B0600070205080204" pitchFamily="34" charset="-128"/>
              </a:rPr>
              <a:t>fmv</a:t>
            </a:r>
            <a:r>
              <a:rPr lang="en-US" altLang="en-US" sz="1800" dirty="0">
                <a:ea typeface="ＭＳ Ｐゴシック" panose="020B0600070205080204" pitchFamily="34" charset="-128"/>
              </a:rPr>
              <a:t> $100,000,000</a:t>
            </a:r>
          </a:p>
          <a:p>
            <a:pPr lvl="1"/>
            <a:r>
              <a:rPr lang="en-US" altLang="en-US" sz="1800" dirty="0">
                <a:ea typeface="ＭＳ Ｐゴシック" panose="020B0600070205080204" pitchFamily="34" charset="-128"/>
              </a:rPr>
              <a:t>Taxpayer would sell 1,000,000 shares short – receive $100,000,000</a:t>
            </a:r>
          </a:p>
          <a:p>
            <a:pPr lvl="1"/>
            <a:r>
              <a:rPr lang="en-US" altLang="en-US" sz="1800" dirty="0">
                <a:ea typeface="ＭＳ Ｐゴシック" panose="020B0600070205080204" pitchFamily="34" charset="-128"/>
              </a:rPr>
              <a:t>Taxpayer posts $100,000,000 as collateral to lender of stock; but earns rebate</a:t>
            </a:r>
          </a:p>
          <a:p>
            <a:pPr lvl="1"/>
            <a:r>
              <a:rPr lang="en-US" altLang="en-US" sz="1800" dirty="0">
                <a:ea typeface="ＭＳ Ｐゴシック" panose="020B0600070205080204" pitchFamily="34" charset="-128"/>
              </a:rPr>
              <a:t>Taxpayer is perfectly hedged</a:t>
            </a:r>
          </a:p>
          <a:p>
            <a:pPr lvl="1"/>
            <a:r>
              <a:rPr lang="en-US" altLang="en-US" sz="1800" dirty="0">
                <a:ea typeface="ＭＳ Ｐゴシック" panose="020B0600070205080204" pitchFamily="34" charset="-128"/>
              </a:rPr>
              <a:t>Broker lends $95,000,000 to taxpayer against the position</a:t>
            </a:r>
          </a:p>
          <a:p>
            <a:pPr lvl="1"/>
            <a:r>
              <a:rPr lang="en-US" altLang="en-US" sz="1800" dirty="0">
                <a:ea typeface="ＭＳ Ｐゴシック" panose="020B0600070205080204" pitchFamily="34" charset="-128"/>
              </a:rPr>
              <a:t>The short sale was deemed to be an open transaction</a:t>
            </a:r>
          </a:p>
          <a:p>
            <a:pPr lvl="1"/>
            <a:r>
              <a:rPr lang="en-US" altLang="en-US" sz="1800" dirty="0">
                <a:ea typeface="ＭＳ Ｐゴシック" panose="020B0600070205080204" pitchFamily="34" charset="-128"/>
              </a:rPr>
              <a:t>Taxpayer would eventually die</a:t>
            </a:r>
          </a:p>
          <a:p>
            <a:pPr lvl="1"/>
            <a:r>
              <a:rPr lang="en-US" altLang="en-US" sz="1800" dirty="0">
                <a:ea typeface="ＭＳ Ｐゴシック" panose="020B0600070205080204" pitchFamily="34" charset="-128"/>
              </a:rPr>
              <a:t>Estate would get a step up in basis</a:t>
            </a:r>
          </a:p>
          <a:p>
            <a:pPr lvl="1"/>
            <a:r>
              <a:rPr lang="en-US" altLang="en-US" sz="1800" dirty="0">
                <a:ea typeface="ＭＳ Ｐゴシック" panose="020B0600070205080204" pitchFamily="34" charset="-128"/>
              </a:rPr>
              <a:t>Estate delivers the long against the short</a:t>
            </a:r>
          </a:p>
          <a:p>
            <a:pPr lvl="1"/>
            <a:r>
              <a:rPr lang="en-US" altLang="en-US" sz="1800" dirty="0">
                <a:ea typeface="ＭＳ Ｐゴシック" panose="020B0600070205080204" pitchFamily="34" charset="-128"/>
              </a:rPr>
              <a:t>Cash in the account pays off the debt</a:t>
            </a:r>
          </a:p>
          <a:p>
            <a:pPr lvl="1"/>
            <a:r>
              <a:rPr lang="en-US" altLang="en-US" sz="1800" dirty="0">
                <a:ea typeface="ＭＳ Ｐゴシック" panose="020B0600070205080204" pitchFamily="34" charset="-128"/>
              </a:rPr>
              <a:t>This is too good to be true! But it was for decades</a:t>
            </a:r>
          </a:p>
          <a:p>
            <a:endParaRPr lang="en-US" altLang="en-US" sz="2400" dirty="0">
              <a:ea typeface="ＭＳ Ｐゴシック" panose="020B0600070205080204" pitchFamily="34" charset="-128"/>
            </a:endParaRPr>
          </a:p>
        </p:txBody>
      </p:sp>
      <p:sp>
        <p:nvSpPr>
          <p:cNvPr id="187395" name="Slide Number Placeholder 3">
            <a:extLst>
              <a:ext uri="{FF2B5EF4-FFF2-40B4-BE49-F238E27FC236}">
                <a16:creationId xmlns:a16="http://schemas.microsoft.com/office/drawing/2014/main" id="{23826ED9-3FC1-7A4F-BB4B-9D44C1C64B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FE6D9AE-9779-274E-9020-496DDD399D39}" type="slidenum">
              <a:rPr lang="en-US" altLang="en-US" sz="1200">
                <a:solidFill>
                  <a:srgbClr val="898989"/>
                </a:solidFill>
              </a:rPr>
              <a:pPr>
                <a:spcBef>
                  <a:spcPct val="0"/>
                </a:spcBef>
                <a:buFontTx/>
                <a:buNone/>
              </a:pPr>
              <a:t>24</a:t>
            </a:fld>
            <a:endParaRPr lang="en-US" altLang="en-US" sz="1200">
              <a:solidFill>
                <a:srgbClr val="898989"/>
              </a:solidFill>
            </a:endParaRPr>
          </a:p>
        </p:txBody>
      </p:sp>
    </p:spTree>
    <p:extLst>
      <p:ext uri="{BB962C8B-B14F-4D97-AF65-F5344CB8AC3E}">
        <p14:creationId xmlns:p14="http://schemas.microsoft.com/office/powerpoint/2010/main" val="1313993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a:extLst>
              <a:ext uri="{FF2B5EF4-FFF2-40B4-BE49-F238E27FC236}">
                <a16:creationId xmlns:a16="http://schemas.microsoft.com/office/drawing/2014/main" id="{55A582A8-4CEE-6248-AEBC-E60647087E27}"/>
              </a:ext>
            </a:extLst>
          </p:cNvPr>
          <p:cNvSpPr>
            <a:spLocks noGrp="1"/>
          </p:cNvSpPr>
          <p:nvPr>
            <p:ph type="title"/>
          </p:nvPr>
        </p:nvSpPr>
        <p:spPr/>
        <p:txBody>
          <a:bodyPr/>
          <a:lstStyle/>
          <a:p>
            <a:pPr algn="ctr"/>
            <a:r>
              <a:rPr lang="en-US" altLang="en-US" dirty="0">
                <a:ea typeface="ＭＳ Ｐゴシック" panose="020B0600070205080204" pitchFamily="34" charset="-128"/>
              </a:rPr>
              <a:t>Constructive Sales</a:t>
            </a:r>
          </a:p>
        </p:txBody>
      </p:sp>
      <p:sp>
        <p:nvSpPr>
          <p:cNvPr id="191490" name="Content Placeholder 2">
            <a:extLst>
              <a:ext uri="{FF2B5EF4-FFF2-40B4-BE49-F238E27FC236}">
                <a16:creationId xmlns:a16="http://schemas.microsoft.com/office/drawing/2014/main" id="{CB15998E-3ADB-7C46-BF3D-8865474CAA62}"/>
              </a:ext>
            </a:extLst>
          </p:cNvPr>
          <p:cNvSpPr>
            <a:spLocks noGrp="1"/>
          </p:cNvSpPr>
          <p:nvPr>
            <p:ph idx="1"/>
          </p:nvPr>
        </p:nvSpPr>
        <p:spPr/>
        <p:txBody>
          <a:bodyPr/>
          <a:lstStyle/>
          <a:p>
            <a:r>
              <a:rPr lang="en-US" altLang="en-US" sz="2400">
                <a:ea typeface="ＭＳ Ｐゴシック" panose="020B0600070205080204" pitchFamily="34" charset="-128"/>
              </a:rPr>
              <a:t>1996</a:t>
            </a:r>
          </a:p>
          <a:p>
            <a:pPr lvl="1"/>
            <a:r>
              <a:rPr lang="en-US" altLang="en-US">
                <a:ea typeface="ＭＳ Ｐゴシック" panose="020B0600070205080204" pitchFamily="34" charset="-128"/>
              </a:rPr>
              <a:t>Estee Lauder Corp. goes public</a:t>
            </a:r>
          </a:p>
          <a:p>
            <a:pPr lvl="1"/>
            <a:r>
              <a:rPr lang="en-US" altLang="en-US">
                <a:ea typeface="ＭＳ Ｐゴシック" panose="020B0600070205080204" pitchFamily="34" charset="-128"/>
              </a:rPr>
              <a:t>In the IPO the Lauder family each lend each other shares; they sell the shares in the IPO and they are all “short against the box”</a:t>
            </a:r>
          </a:p>
          <a:p>
            <a:pPr lvl="1"/>
            <a:r>
              <a:rPr lang="en-US" altLang="en-US">
                <a:ea typeface="ＭＳ Ｐゴシック" panose="020B0600070205080204" pitchFamily="34" charset="-128"/>
              </a:rPr>
              <a:t>None of the family members recognize any gain</a:t>
            </a:r>
          </a:p>
          <a:p>
            <a:pPr lvl="1"/>
            <a:r>
              <a:rPr lang="en-US" altLang="en-US">
                <a:ea typeface="ＭＳ Ｐゴシック" panose="020B0600070205080204" pitchFamily="34" charset="-128"/>
              </a:rPr>
              <a:t>Transaction spelled out in the IPO documents</a:t>
            </a:r>
          </a:p>
          <a:p>
            <a:pPr lvl="1"/>
            <a:r>
              <a:rPr lang="en-US" altLang="en-US">
                <a:ea typeface="ＭＳ Ｐゴシック" panose="020B0600070205080204" pitchFamily="34" charset="-128"/>
              </a:rPr>
              <a:t>Transaction reported in Newsweek</a:t>
            </a:r>
          </a:p>
          <a:p>
            <a:pPr lvl="1"/>
            <a:r>
              <a:rPr lang="en-US" altLang="en-US">
                <a:ea typeface="ＭＳ Ｐゴシック" panose="020B0600070205080204" pitchFamily="34" charset="-128"/>
              </a:rPr>
              <a:t>About 6-9 months later Congress enacts Code §1259</a:t>
            </a:r>
          </a:p>
          <a:p>
            <a:endParaRPr lang="en-US" altLang="en-US">
              <a:ea typeface="ＭＳ Ｐゴシック" panose="020B0600070205080204" pitchFamily="34" charset="-128"/>
            </a:endParaRPr>
          </a:p>
        </p:txBody>
      </p:sp>
      <p:sp>
        <p:nvSpPr>
          <p:cNvPr id="191491" name="Slide Number Placeholder 3">
            <a:extLst>
              <a:ext uri="{FF2B5EF4-FFF2-40B4-BE49-F238E27FC236}">
                <a16:creationId xmlns:a16="http://schemas.microsoft.com/office/drawing/2014/main" id="{00942827-0066-C64F-9ADF-4534066709A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596F51E-2A24-BC4A-B26D-3EB5D10198EF}" type="slidenum">
              <a:rPr lang="en-US" altLang="en-US" sz="1200">
                <a:solidFill>
                  <a:srgbClr val="898989"/>
                </a:solidFill>
              </a:rPr>
              <a:pPr>
                <a:spcBef>
                  <a:spcPct val="0"/>
                </a:spcBef>
                <a:buFontTx/>
                <a:buNone/>
              </a:pPr>
              <a:t>25</a:t>
            </a:fld>
            <a:endParaRPr lang="en-US" altLang="en-US" sz="1200">
              <a:solidFill>
                <a:srgbClr val="898989"/>
              </a:solidFill>
            </a:endParaRPr>
          </a:p>
        </p:txBody>
      </p:sp>
    </p:spTree>
    <p:extLst>
      <p:ext uri="{BB962C8B-B14F-4D97-AF65-F5344CB8AC3E}">
        <p14:creationId xmlns:p14="http://schemas.microsoft.com/office/powerpoint/2010/main" val="1433948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a:extLst>
              <a:ext uri="{FF2B5EF4-FFF2-40B4-BE49-F238E27FC236}">
                <a16:creationId xmlns:a16="http://schemas.microsoft.com/office/drawing/2014/main" id="{D2DDAD65-9366-6546-A0A9-B330EB856D98}"/>
              </a:ext>
            </a:extLst>
          </p:cNvPr>
          <p:cNvSpPr>
            <a:spLocks noGrp="1"/>
          </p:cNvSpPr>
          <p:nvPr>
            <p:ph type="title"/>
          </p:nvPr>
        </p:nvSpPr>
        <p:spPr/>
        <p:txBody>
          <a:bodyPr/>
          <a:lstStyle/>
          <a:p>
            <a:pPr algn="ctr"/>
            <a:r>
              <a:rPr lang="en-US" altLang="en-US" dirty="0">
                <a:ea typeface="ＭＳ Ｐゴシック" panose="020B0600070205080204" pitchFamily="34" charset="-128"/>
              </a:rPr>
              <a:t>Constructive Sales</a:t>
            </a:r>
          </a:p>
        </p:txBody>
      </p:sp>
      <p:sp>
        <p:nvSpPr>
          <p:cNvPr id="192514" name="Content Placeholder 2">
            <a:extLst>
              <a:ext uri="{FF2B5EF4-FFF2-40B4-BE49-F238E27FC236}">
                <a16:creationId xmlns:a16="http://schemas.microsoft.com/office/drawing/2014/main" id="{70297E59-4ACB-D745-8267-48C7B282DC7C}"/>
              </a:ext>
            </a:extLst>
          </p:cNvPr>
          <p:cNvSpPr>
            <a:spLocks noGrp="1"/>
          </p:cNvSpPr>
          <p:nvPr>
            <p:ph idx="1"/>
          </p:nvPr>
        </p:nvSpPr>
        <p:spPr/>
        <p:txBody>
          <a:bodyPr/>
          <a:lstStyle/>
          <a:p>
            <a:r>
              <a:rPr lang="en-US" altLang="en-US">
                <a:ea typeface="ＭＳ Ｐゴシック" panose="020B0600070205080204" pitchFamily="34" charset="-128"/>
              </a:rPr>
              <a:t>§1259</a:t>
            </a:r>
          </a:p>
          <a:p>
            <a:r>
              <a:rPr lang="en-US" altLang="en-US">
                <a:ea typeface="ＭＳ Ｐゴシック" panose="020B0600070205080204" pitchFamily="34" charset="-128"/>
              </a:rPr>
              <a:t>Constructive Sales</a:t>
            </a:r>
          </a:p>
          <a:p>
            <a:pPr lvl="1"/>
            <a:r>
              <a:rPr lang="en-US" altLang="en-US" sz="2000">
                <a:ea typeface="ＭＳ Ｐゴシック" panose="020B0600070205080204" pitchFamily="34" charset="-128"/>
              </a:rPr>
              <a:t>If there is a </a:t>
            </a:r>
            <a:r>
              <a:rPr lang="en-US" altLang="en-US" sz="2000" b="1">
                <a:ea typeface="ＭＳ Ｐゴシック" panose="020B0600070205080204" pitchFamily="34" charset="-128"/>
              </a:rPr>
              <a:t>constructive sale </a:t>
            </a:r>
            <a:r>
              <a:rPr lang="en-US" altLang="en-US" sz="2000">
                <a:ea typeface="ＭＳ Ｐゴシック" panose="020B0600070205080204" pitchFamily="34" charset="-128"/>
              </a:rPr>
              <a:t>of an </a:t>
            </a:r>
            <a:r>
              <a:rPr lang="en-US" altLang="en-US" sz="2000" b="1">
                <a:ea typeface="ＭＳ Ｐゴシック" panose="020B0600070205080204" pitchFamily="34" charset="-128"/>
              </a:rPr>
              <a:t>appreciated financial position, </a:t>
            </a:r>
            <a:r>
              <a:rPr lang="en-US" altLang="en-US" sz="2000">
                <a:ea typeface="ＭＳ Ｐゴシック" panose="020B0600070205080204" pitchFamily="34" charset="-128"/>
              </a:rPr>
              <a:t>the taxpayer shall recognize gain as if the position was actually sold for its fair market value, and</a:t>
            </a:r>
          </a:p>
          <a:p>
            <a:pPr lvl="1"/>
            <a:r>
              <a:rPr lang="en-US" altLang="en-US" sz="2000">
                <a:ea typeface="ＭＳ Ｐゴシック" panose="020B0600070205080204" pitchFamily="34" charset="-128"/>
              </a:rPr>
              <a:t>Proper adjustment shall be made in the amount of any gain or loss subsequently realized with respect to such position by reason of the constructive sale</a:t>
            </a:r>
          </a:p>
          <a:p>
            <a:pPr lvl="1"/>
            <a:r>
              <a:rPr lang="en-US" altLang="en-US" sz="2000">
                <a:ea typeface="ＭＳ Ｐゴシック" panose="020B0600070205080204" pitchFamily="34" charset="-128"/>
              </a:rPr>
              <a:t>The holding period of such position shall be determined as if such position were originally acquired on the date of the constructive sale</a:t>
            </a:r>
          </a:p>
          <a:p>
            <a:pPr lvl="1"/>
            <a:r>
              <a:rPr lang="en-US" altLang="en-US" sz="2000">
                <a:ea typeface="ＭＳ Ｐゴシック" panose="020B0600070205080204" pitchFamily="34" charset="-128"/>
              </a:rPr>
              <a:t>Pre-existing positions will not be eligible for step up in basis</a:t>
            </a:r>
          </a:p>
          <a:p>
            <a:pPr lvl="1"/>
            <a:endParaRPr lang="en-US" altLang="en-US">
              <a:ea typeface="ＭＳ Ｐゴシック" panose="020B0600070205080204" pitchFamily="34" charset="-128"/>
            </a:endParaRPr>
          </a:p>
          <a:p>
            <a:pPr lvl="1"/>
            <a:endParaRPr lang="en-US" altLang="en-US">
              <a:ea typeface="ＭＳ Ｐゴシック" panose="020B0600070205080204" pitchFamily="34" charset="-128"/>
            </a:endParaRPr>
          </a:p>
        </p:txBody>
      </p:sp>
      <p:sp>
        <p:nvSpPr>
          <p:cNvPr id="192515" name="Slide Number Placeholder 3">
            <a:extLst>
              <a:ext uri="{FF2B5EF4-FFF2-40B4-BE49-F238E27FC236}">
                <a16:creationId xmlns:a16="http://schemas.microsoft.com/office/drawing/2014/main" id="{C1DEFEDA-0631-D643-86E6-08488609117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16467A7-03B8-9246-A49D-DF1A797A796C}" type="slidenum">
              <a:rPr lang="en-US" altLang="en-US" sz="1200">
                <a:solidFill>
                  <a:srgbClr val="898989"/>
                </a:solidFill>
              </a:rPr>
              <a:pPr>
                <a:spcBef>
                  <a:spcPct val="0"/>
                </a:spcBef>
                <a:buFontTx/>
                <a:buNone/>
              </a:pPr>
              <a:t>26</a:t>
            </a:fld>
            <a:endParaRPr lang="en-US" altLang="en-US" sz="1200">
              <a:solidFill>
                <a:srgbClr val="898989"/>
              </a:solidFill>
            </a:endParaRPr>
          </a:p>
        </p:txBody>
      </p:sp>
    </p:spTree>
    <p:extLst>
      <p:ext uri="{BB962C8B-B14F-4D97-AF65-F5344CB8AC3E}">
        <p14:creationId xmlns:p14="http://schemas.microsoft.com/office/powerpoint/2010/main" val="3301052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a:extLst>
              <a:ext uri="{FF2B5EF4-FFF2-40B4-BE49-F238E27FC236}">
                <a16:creationId xmlns:a16="http://schemas.microsoft.com/office/drawing/2014/main" id="{CF560F80-9316-A447-9144-2B420F2726A1}"/>
              </a:ext>
            </a:extLst>
          </p:cNvPr>
          <p:cNvSpPr>
            <a:spLocks noGrp="1"/>
          </p:cNvSpPr>
          <p:nvPr>
            <p:ph type="title"/>
          </p:nvPr>
        </p:nvSpPr>
        <p:spPr>
          <a:xfrm>
            <a:off x="463061" y="320675"/>
            <a:ext cx="10515600" cy="1325563"/>
          </a:xfrm>
        </p:spPr>
        <p:txBody>
          <a:bodyPr/>
          <a:lstStyle/>
          <a:p>
            <a:pPr algn="ctr"/>
            <a:r>
              <a:rPr lang="en-US" altLang="en-US" dirty="0">
                <a:ea typeface="ＭＳ Ｐゴシック" panose="020B0600070205080204" pitchFamily="34" charset="-128"/>
              </a:rPr>
              <a:t>Constructive Sales</a:t>
            </a:r>
          </a:p>
        </p:txBody>
      </p:sp>
      <p:sp>
        <p:nvSpPr>
          <p:cNvPr id="193538" name="Content Placeholder 2">
            <a:extLst>
              <a:ext uri="{FF2B5EF4-FFF2-40B4-BE49-F238E27FC236}">
                <a16:creationId xmlns:a16="http://schemas.microsoft.com/office/drawing/2014/main" id="{84D71B61-B028-374C-A55C-7027A273EFE0}"/>
              </a:ext>
            </a:extLst>
          </p:cNvPr>
          <p:cNvSpPr>
            <a:spLocks noGrp="1"/>
          </p:cNvSpPr>
          <p:nvPr>
            <p:ph idx="1"/>
          </p:nvPr>
        </p:nvSpPr>
        <p:spPr/>
        <p:txBody>
          <a:bodyPr/>
          <a:lstStyle/>
          <a:p>
            <a:r>
              <a:rPr lang="en-US" altLang="en-US">
                <a:ea typeface="ＭＳ Ｐゴシック" panose="020B0600070205080204" pitchFamily="34" charset="-128"/>
              </a:rPr>
              <a:t>§1259</a:t>
            </a:r>
          </a:p>
          <a:p>
            <a:r>
              <a:rPr lang="en-US" altLang="en-US">
                <a:ea typeface="ＭＳ Ｐゴシック" panose="020B0600070205080204" pitchFamily="34" charset="-128"/>
              </a:rPr>
              <a:t>Definitions</a:t>
            </a:r>
          </a:p>
          <a:p>
            <a:pPr lvl="1"/>
            <a:r>
              <a:rPr lang="en-US" altLang="en-US" sz="2000">
                <a:ea typeface="ＭＳ Ｐゴシック" panose="020B0600070205080204" pitchFamily="34" charset="-128"/>
              </a:rPr>
              <a:t>Appreciated financial position</a:t>
            </a:r>
          </a:p>
          <a:p>
            <a:pPr lvl="2"/>
            <a:r>
              <a:rPr lang="en-US" altLang="en-US">
                <a:ea typeface="ＭＳ Ｐゴシック" panose="020B0600070205080204" pitchFamily="34" charset="-128"/>
              </a:rPr>
              <a:t>Any </a:t>
            </a:r>
            <a:r>
              <a:rPr lang="en-US" altLang="en-US" b="1">
                <a:ea typeface="ＭＳ Ｐゴシック" panose="020B0600070205080204" pitchFamily="34" charset="-128"/>
              </a:rPr>
              <a:t>position</a:t>
            </a:r>
            <a:r>
              <a:rPr lang="en-US" altLang="en-US">
                <a:ea typeface="ＭＳ Ｐゴシック" panose="020B0600070205080204" pitchFamily="34" charset="-128"/>
              </a:rPr>
              <a:t> with respect to stock, debt, or partnership interest if there would be gain if such position were sold or otherwise terminated</a:t>
            </a:r>
          </a:p>
          <a:p>
            <a:pPr lvl="2"/>
            <a:r>
              <a:rPr lang="en-US" altLang="en-US">
                <a:ea typeface="ＭＳ Ｐゴシック" panose="020B0600070205080204" pitchFamily="34" charset="-128"/>
              </a:rPr>
              <a:t>Position means an interest, including, but not limited to, a futures, forward contract, short sale or option</a:t>
            </a:r>
          </a:p>
          <a:p>
            <a:pPr lvl="1"/>
            <a:r>
              <a:rPr lang="en-US" altLang="en-US" sz="2000">
                <a:ea typeface="ＭＳ Ｐゴシック" panose="020B0600070205080204" pitchFamily="34" charset="-128"/>
              </a:rPr>
              <a:t>Exceptions</a:t>
            </a:r>
          </a:p>
          <a:p>
            <a:pPr lvl="2"/>
            <a:r>
              <a:rPr lang="en-US" altLang="en-US">
                <a:ea typeface="ＭＳ Ｐゴシック" panose="020B0600070205080204" pitchFamily="34" charset="-128"/>
              </a:rPr>
              <a:t>Non-convertible and non-contingent debt</a:t>
            </a:r>
          </a:p>
          <a:p>
            <a:pPr lvl="2"/>
            <a:r>
              <a:rPr lang="en-US" altLang="en-US">
                <a:ea typeface="ＭＳ Ｐゴシック" panose="020B0600070205080204" pitchFamily="34" charset="-128"/>
              </a:rPr>
              <a:t>Any position that is marked to market under any provision of the Code</a:t>
            </a:r>
          </a:p>
          <a:p>
            <a:pPr lvl="2"/>
            <a:endParaRPr lang="en-US" altLang="en-US">
              <a:ea typeface="ＭＳ Ｐゴシック" panose="020B0600070205080204" pitchFamily="34" charset="-128"/>
            </a:endParaRPr>
          </a:p>
          <a:p>
            <a:pPr lvl="2"/>
            <a:endParaRPr lang="en-US" altLang="en-US">
              <a:ea typeface="ＭＳ Ｐゴシック" panose="020B0600070205080204" pitchFamily="34" charset="-128"/>
            </a:endParaRPr>
          </a:p>
        </p:txBody>
      </p:sp>
      <p:sp>
        <p:nvSpPr>
          <p:cNvPr id="193539" name="Slide Number Placeholder 3">
            <a:extLst>
              <a:ext uri="{FF2B5EF4-FFF2-40B4-BE49-F238E27FC236}">
                <a16:creationId xmlns:a16="http://schemas.microsoft.com/office/drawing/2014/main" id="{142AE95A-E368-AE41-9256-57A4522E890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F384601-9871-5846-98B5-6C023A305F0B}" type="slidenum">
              <a:rPr lang="en-US" altLang="en-US" sz="1200">
                <a:solidFill>
                  <a:srgbClr val="898989"/>
                </a:solidFill>
              </a:rPr>
              <a:pPr>
                <a:spcBef>
                  <a:spcPct val="0"/>
                </a:spcBef>
                <a:buFontTx/>
                <a:buNone/>
              </a:pPr>
              <a:t>27</a:t>
            </a:fld>
            <a:endParaRPr lang="en-US" altLang="en-US" sz="1200">
              <a:solidFill>
                <a:srgbClr val="898989"/>
              </a:solidFill>
            </a:endParaRPr>
          </a:p>
        </p:txBody>
      </p:sp>
    </p:spTree>
    <p:extLst>
      <p:ext uri="{BB962C8B-B14F-4D97-AF65-F5344CB8AC3E}">
        <p14:creationId xmlns:p14="http://schemas.microsoft.com/office/powerpoint/2010/main" val="4032499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1">
            <a:extLst>
              <a:ext uri="{FF2B5EF4-FFF2-40B4-BE49-F238E27FC236}">
                <a16:creationId xmlns:a16="http://schemas.microsoft.com/office/drawing/2014/main" id="{DD3D0B51-1E68-B944-A09B-A2222A36553F}"/>
              </a:ext>
            </a:extLst>
          </p:cNvPr>
          <p:cNvSpPr>
            <a:spLocks noGrp="1"/>
          </p:cNvSpPr>
          <p:nvPr>
            <p:ph type="title"/>
          </p:nvPr>
        </p:nvSpPr>
        <p:spPr/>
        <p:txBody>
          <a:bodyPr/>
          <a:lstStyle/>
          <a:p>
            <a:pPr algn="ctr"/>
            <a:r>
              <a:rPr lang="en-US" altLang="en-US" dirty="0">
                <a:ea typeface="ＭＳ Ｐゴシック" panose="020B0600070205080204" pitchFamily="34" charset="-128"/>
              </a:rPr>
              <a:t>Constructive Sales</a:t>
            </a:r>
          </a:p>
        </p:txBody>
      </p:sp>
      <p:sp>
        <p:nvSpPr>
          <p:cNvPr id="194562" name="Content Placeholder 2">
            <a:extLst>
              <a:ext uri="{FF2B5EF4-FFF2-40B4-BE49-F238E27FC236}">
                <a16:creationId xmlns:a16="http://schemas.microsoft.com/office/drawing/2014/main" id="{0D4523E5-E7E7-7047-BF1E-14A76C7A87D6}"/>
              </a:ext>
            </a:extLst>
          </p:cNvPr>
          <p:cNvSpPr>
            <a:spLocks noGrp="1"/>
          </p:cNvSpPr>
          <p:nvPr>
            <p:ph idx="1"/>
          </p:nvPr>
        </p:nvSpPr>
        <p:spPr/>
        <p:txBody>
          <a:bodyPr/>
          <a:lstStyle/>
          <a:p>
            <a:r>
              <a:rPr lang="en-US" altLang="en-US">
                <a:ea typeface="ＭＳ Ｐゴシック" panose="020B0600070205080204" pitchFamily="34" charset="-128"/>
              </a:rPr>
              <a:t>§1259</a:t>
            </a:r>
          </a:p>
          <a:p>
            <a:r>
              <a:rPr lang="en-US" altLang="en-US">
                <a:ea typeface="ＭＳ Ｐゴシック" panose="020B0600070205080204" pitchFamily="34" charset="-128"/>
              </a:rPr>
              <a:t>Definitions</a:t>
            </a:r>
          </a:p>
          <a:p>
            <a:r>
              <a:rPr lang="en-US" altLang="en-US">
                <a:ea typeface="ＭＳ Ｐゴシック" panose="020B0600070205080204" pitchFamily="34" charset="-128"/>
              </a:rPr>
              <a:t>Constructive Sale</a:t>
            </a:r>
          </a:p>
          <a:p>
            <a:pPr lvl="1"/>
            <a:r>
              <a:rPr lang="en-US" altLang="en-US" sz="2000">
                <a:ea typeface="ＭＳ Ｐゴシック" panose="020B0600070205080204" pitchFamily="34" charset="-128"/>
              </a:rPr>
              <a:t>Not an actual sale of property</a:t>
            </a:r>
          </a:p>
          <a:p>
            <a:pPr lvl="1"/>
            <a:r>
              <a:rPr lang="en-US" altLang="en-US" sz="2000">
                <a:ea typeface="ＭＳ Ｐゴシック" panose="020B0600070205080204" pitchFamily="34" charset="-128"/>
              </a:rPr>
              <a:t>Short sale of substantially identical property</a:t>
            </a:r>
          </a:p>
          <a:p>
            <a:pPr lvl="1"/>
            <a:r>
              <a:rPr lang="en-US" altLang="en-US" sz="2000">
                <a:ea typeface="ＭＳ Ｐゴシック" panose="020B0600070205080204" pitchFamily="34" charset="-128"/>
              </a:rPr>
              <a:t>Offsetting NPC with respect to substantially identical property</a:t>
            </a:r>
          </a:p>
          <a:p>
            <a:pPr lvl="1"/>
            <a:r>
              <a:rPr lang="en-US" altLang="en-US" sz="2000">
                <a:ea typeface="ＭＳ Ｐゴシック" panose="020B0600070205080204" pitchFamily="34" charset="-128"/>
              </a:rPr>
              <a:t>Futures or forward contract to deliver substantially identical property</a:t>
            </a:r>
          </a:p>
          <a:p>
            <a:pPr lvl="1"/>
            <a:r>
              <a:rPr lang="en-US" altLang="en-US" sz="2000">
                <a:ea typeface="ＭＳ Ｐゴシック" panose="020B0600070205080204" pitchFamily="34" charset="-128"/>
              </a:rPr>
              <a:t>If appreciated position is a short sale then the acquisition of substantially similar property</a:t>
            </a:r>
          </a:p>
          <a:p>
            <a:pPr lvl="1"/>
            <a:r>
              <a:rPr lang="en-US" altLang="en-US" sz="2000">
                <a:ea typeface="ＭＳ Ｐゴシック" panose="020B0600070205080204" pitchFamily="34" charset="-128"/>
              </a:rPr>
              <a:t>Regulations to be written transactions that have the same or similar effect of the above-mentioned transactions eg: option collars</a:t>
            </a:r>
          </a:p>
          <a:p>
            <a:pPr lvl="1"/>
            <a:endParaRPr lang="en-US" altLang="en-US">
              <a:ea typeface="ＭＳ Ｐゴシック" panose="020B0600070205080204" pitchFamily="34" charset="-128"/>
            </a:endParaRPr>
          </a:p>
          <a:p>
            <a:pPr lvl="1"/>
            <a:endParaRPr lang="en-US" altLang="en-US">
              <a:ea typeface="ＭＳ Ｐゴシック" panose="020B0600070205080204" pitchFamily="34" charset="-128"/>
            </a:endParaRPr>
          </a:p>
        </p:txBody>
      </p:sp>
      <p:sp>
        <p:nvSpPr>
          <p:cNvPr id="194563" name="Slide Number Placeholder 3">
            <a:extLst>
              <a:ext uri="{FF2B5EF4-FFF2-40B4-BE49-F238E27FC236}">
                <a16:creationId xmlns:a16="http://schemas.microsoft.com/office/drawing/2014/main" id="{07982450-C56B-884A-B1A9-46DE7E9376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3DB6CE2-A3D3-3148-8298-71D924EE4C98}" type="slidenum">
              <a:rPr lang="en-US" altLang="en-US" sz="1200">
                <a:solidFill>
                  <a:srgbClr val="898989"/>
                </a:solidFill>
              </a:rPr>
              <a:pPr>
                <a:spcBef>
                  <a:spcPct val="0"/>
                </a:spcBef>
                <a:buFontTx/>
                <a:buNone/>
              </a:pPr>
              <a:t>28</a:t>
            </a:fld>
            <a:endParaRPr lang="en-US" altLang="en-US" sz="1200">
              <a:solidFill>
                <a:srgbClr val="898989"/>
              </a:solidFill>
            </a:endParaRPr>
          </a:p>
        </p:txBody>
      </p:sp>
    </p:spTree>
    <p:extLst>
      <p:ext uri="{BB962C8B-B14F-4D97-AF65-F5344CB8AC3E}">
        <p14:creationId xmlns:p14="http://schemas.microsoft.com/office/powerpoint/2010/main" val="2241793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a:extLst>
              <a:ext uri="{FF2B5EF4-FFF2-40B4-BE49-F238E27FC236}">
                <a16:creationId xmlns:a16="http://schemas.microsoft.com/office/drawing/2014/main" id="{E5936E0C-9C5A-0943-94E8-3DA46B503BEC}"/>
              </a:ext>
            </a:extLst>
          </p:cNvPr>
          <p:cNvSpPr>
            <a:spLocks noGrp="1"/>
          </p:cNvSpPr>
          <p:nvPr>
            <p:ph type="title"/>
          </p:nvPr>
        </p:nvSpPr>
        <p:spPr/>
        <p:txBody>
          <a:bodyPr/>
          <a:lstStyle/>
          <a:p>
            <a:pPr algn="ctr"/>
            <a:r>
              <a:rPr lang="en-US" altLang="en-US" dirty="0">
                <a:ea typeface="ＭＳ Ｐゴシック" panose="020B0600070205080204" pitchFamily="34" charset="-128"/>
              </a:rPr>
              <a:t>Constructive Sales</a:t>
            </a:r>
          </a:p>
        </p:txBody>
      </p:sp>
      <p:sp>
        <p:nvSpPr>
          <p:cNvPr id="195586" name="Content Placeholder 2">
            <a:extLst>
              <a:ext uri="{FF2B5EF4-FFF2-40B4-BE49-F238E27FC236}">
                <a16:creationId xmlns:a16="http://schemas.microsoft.com/office/drawing/2014/main" id="{AD1E3485-AAF9-CD46-9B94-8671953818AA}"/>
              </a:ext>
            </a:extLst>
          </p:cNvPr>
          <p:cNvSpPr>
            <a:spLocks noGrp="1"/>
          </p:cNvSpPr>
          <p:nvPr>
            <p:ph idx="1"/>
          </p:nvPr>
        </p:nvSpPr>
        <p:spPr/>
        <p:txBody>
          <a:bodyPr/>
          <a:lstStyle/>
          <a:p>
            <a:r>
              <a:rPr lang="en-US" altLang="en-US">
                <a:ea typeface="ＭＳ Ｐゴシック" panose="020B0600070205080204" pitchFamily="34" charset="-128"/>
              </a:rPr>
              <a:t>§1259</a:t>
            </a:r>
          </a:p>
          <a:p>
            <a:r>
              <a:rPr lang="en-US" altLang="en-US">
                <a:ea typeface="ＭＳ Ｐゴシック" panose="020B0600070205080204" pitchFamily="34" charset="-128"/>
              </a:rPr>
              <a:t>Exception for closed transactions</a:t>
            </a:r>
          </a:p>
          <a:p>
            <a:pPr lvl="2"/>
            <a:r>
              <a:rPr lang="en-US" altLang="en-US" sz="1600">
                <a:ea typeface="ＭＳ Ｐゴシック" panose="020B0600070205080204" pitchFamily="34" charset="-128"/>
              </a:rPr>
              <a:t>Dangerous to rely on – full of traps</a:t>
            </a:r>
          </a:p>
          <a:p>
            <a:pPr lvl="2"/>
            <a:r>
              <a:rPr lang="en-US" altLang="en-US" sz="1600">
                <a:ea typeface="ＭＳ Ｐゴシック" panose="020B0600070205080204" pitchFamily="34" charset="-128"/>
              </a:rPr>
              <a:t>If constructive sale transaction is closed by the 30</a:t>
            </a:r>
            <a:r>
              <a:rPr lang="en-US" altLang="en-US" sz="1600" baseline="30000">
                <a:ea typeface="ＭＳ Ｐゴシック" panose="020B0600070205080204" pitchFamily="34" charset="-128"/>
              </a:rPr>
              <a:t>th</a:t>
            </a:r>
            <a:r>
              <a:rPr lang="en-US" altLang="en-US" sz="1600">
                <a:ea typeface="ＭＳ Ｐゴシック" panose="020B0600070205080204" pitchFamily="34" charset="-128"/>
              </a:rPr>
              <a:t> day following year end,</a:t>
            </a:r>
          </a:p>
          <a:p>
            <a:pPr lvl="2"/>
            <a:r>
              <a:rPr lang="en-US" altLang="en-US" sz="1600">
                <a:ea typeface="ＭＳ Ｐゴシック" panose="020B0600070205080204" pitchFamily="34" charset="-128"/>
              </a:rPr>
              <a:t>Continues to hold the appreciated asset for an additional 60 days, and</a:t>
            </a:r>
          </a:p>
          <a:p>
            <a:pPr lvl="2"/>
            <a:r>
              <a:rPr lang="en-US" altLang="en-US" sz="1600">
                <a:ea typeface="ＭＳ Ｐゴシック" panose="020B0600070205080204" pitchFamily="34" charset="-128"/>
              </a:rPr>
              <a:t>At no time during the 60 day period does the taxpayer enter into a hedge that would suspend holding period under §246</a:t>
            </a:r>
          </a:p>
          <a:p>
            <a:pPr lvl="1"/>
            <a:r>
              <a:rPr lang="en-US" altLang="en-US" sz="2000">
                <a:ea typeface="ＭＳ Ｐゴシック" panose="020B0600070205080204" pitchFamily="34" charset="-128"/>
              </a:rPr>
              <a:t>Exception to exception</a:t>
            </a:r>
          </a:p>
          <a:p>
            <a:pPr lvl="2"/>
            <a:r>
              <a:rPr lang="en-US" altLang="en-US" sz="1600">
                <a:ea typeface="ＭＳ Ｐゴシック" panose="020B0600070205080204" pitchFamily="34" charset="-128"/>
              </a:rPr>
              <a:t>If the risk reducing exception is closed prior to 30 days after the year end in which the original bad transaction occurred, and</a:t>
            </a:r>
          </a:p>
          <a:p>
            <a:pPr lvl="2"/>
            <a:r>
              <a:rPr lang="en-US" altLang="en-US" sz="1600">
                <a:ea typeface="ＭＳ Ｐゴシック" panose="020B0600070205080204" pitchFamily="34" charset="-128"/>
              </a:rPr>
              <a:t>All of the other requirements to meet the original exception are met then there will not be a constructive sale</a:t>
            </a:r>
          </a:p>
        </p:txBody>
      </p:sp>
      <p:sp>
        <p:nvSpPr>
          <p:cNvPr id="195587" name="Slide Number Placeholder 3">
            <a:extLst>
              <a:ext uri="{FF2B5EF4-FFF2-40B4-BE49-F238E27FC236}">
                <a16:creationId xmlns:a16="http://schemas.microsoft.com/office/drawing/2014/main" id="{0BE1CC5B-FE48-6546-82AC-ECF6220081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0E8370F-D806-6E4B-9449-6D5E030D35F2}" type="slidenum">
              <a:rPr lang="en-US" altLang="en-US" sz="1200">
                <a:solidFill>
                  <a:srgbClr val="898989"/>
                </a:solidFill>
              </a:rPr>
              <a:pPr>
                <a:spcBef>
                  <a:spcPct val="0"/>
                </a:spcBef>
                <a:buFontTx/>
                <a:buNone/>
              </a:pPr>
              <a:t>29</a:t>
            </a:fld>
            <a:endParaRPr lang="en-US" altLang="en-US" sz="1200">
              <a:solidFill>
                <a:srgbClr val="898989"/>
              </a:solidFill>
            </a:endParaRPr>
          </a:p>
        </p:txBody>
      </p:sp>
    </p:spTree>
    <p:extLst>
      <p:ext uri="{BB962C8B-B14F-4D97-AF65-F5344CB8AC3E}">
        <p14:creationId xmlns:p14="http://schemas.microsoft.com/office/powerpoint/2010/main" val="66394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Wash Sales</a:t>
            </a:r>
          </a:p>
        </p:txBody>
      </p:sp>
      <p:sp>
        <p:nvSpPr>
          <p:cNvPr id="3" name="Content Placeholder 2"/>
          <p:cNvSpPr>
            <a:spLocks noGrp="1"/>
          </p:cNvSpPr>
          <p:nvPr>
            <p:ph idx="1"/>
          </p:nvPr>
        </p:nvSpPr>
        <p:spPr/>
        <p:txBody>
          <a:bodyPr/>
          <a:lstStyle/>
          <a:p>
            <a:r>
              <a:rPr lang="en-US" dirty="0"/>
              <a:t>IRC Sec. 1091</a:t>
            </a:r>
          </a:p>
          <a:p>
            <a:pPr lvl="1"/>
            <a:r>
              <a:rPr lang="en-US" dirty="0"/>
              <a:t>Wash Sale Rule</a:t>
            </a:r>
          </a:p>
          <a:p>
            <a:pPr lvl="1"/>
            <a:r>
              <a:rPr lang="en-US" sz="2000" dirty="0">
                <a:latin typeface="Calibri" charset="0"/>
                <a:ea typeface="ＭＳ Ｐゴシック" charset="0"/>
              </a:rPr>
              <a:t>Transaction covered</a:t>
            </a:r>
          </a:p>
          <a:p>
            <a:pPr lvl="2"/>
            <a:r>
              <a:rPr lang="en-US" dirty="0">
                <a:latin typeface="Calibri" charset="0"/>
                <a:ea typeface="ＭＳ Ｐゴシック" charset="0"/>
              </a:rPr>
              <a:t>Sell a security at a loss, and</a:t>
            </a:r>
          </a:p>
          <a:p>
            <a:pPr lvl="2"/>
            <a:r>
              <a:rPr lang="en-US" dirty="0">
                <a:latin typeface="Calibri" charset="0"/>
                <a:ea typeface="ＭＳ Ｐゴシック" charset="0"/>
              </a:rPr>
              <a:t>Within 30 days prior to or 30 days after such sale, substantially identical securities are purchased, then</a:t>
            </a:r>
          </a:p>
          <a:p>
            <a:pPr lvl="2"/>
            <a:r>
              <a:rPr lang="en-US" dirty="0">
                <a:latin typeface="Calibri" charset="0"/>
                <a:ea typeface="ＭＳ Ｐゴシック" charset="0"/>
              </a:rPr>
              <a:t>The loss is disallowed – Sec. 1091(a)</a:t>
            </a:r>
          </a:p>
          <a:p>
            <a:pPr lvl="2"/>
            <a:r>
              <a:rPr lang="en-US" dirty="0">
                <a:latin typeface="Calibri" charset="0"/>
                <a:ea typeface="ＭＳ Ｐゴシック" charset="0"/>
              </a:rPr>
              <a:t>Tacked on basis – tacked on holding period</a:t>
            </a:r>
          </a:p>
          <a:p>
            <a:pPr lvl="3"/>
            <a:r>
              <a:rPr lang="en-US" dirty="0">
                <a:latin typeface="Calibri" charset="0"/>
                <a:ea typeface="ＭＳ Ｐゴシック" charset="0"/>
              </a:rPr>
              <a:t>The disallowed loss is added to the basis of the purchased security </a:t>
            </a:r>
          </a:p>
          <a:p>
            <a:pPr lvl="3"/>
            <a:r>
              <a:rPr lang="en-US" dirty="0">
                <a:latin typeface="Calibri" charset="0"/>
                <a:ea typeface="ＭＳ Ｐゴシック" charset="0"/>
              </a:rPr>
              <a:t>The holding period of the disallowed loss position is added to the holding period of the purchased security that caused the wash sale</a:t>
            </a:r>
            <a:endParaRPr lang="en-US" dirty="0"/>
          </a:p>
          <a:p>
            <a:endParaRPr lang="en-US" dirty="0"/>
          </a:p>
        </p:txBody>
      </p:sp>
      <p:sp>
        <p:nvSpPr>
          <p:cNvPr id="4" name="Slide Number Placeholder 3"/>
          <p:cNvSpPr>
            <a:spLocks noGrp="1"/>
          </p:cNvSpPr>
          <p:nvPr>
            <p:ph type="sldNum" sz="quarter" idx="12"/>
          </p:nvPr>
        </p:nvSpPr>
        <p:spPr>
          <a:xfrm>
            <a:off x="8610600" y="6269780"/>
            <a:ext cx="2743200" cy="365125"/>
          </a:xfrm>
        </p:spPr>
        <p:txBody>
          <a:bodyPr/>
          <a:lstStyle/>
          <a:p>
            <a:fld id="{9BEF1E1A-1EDC-4FAF-A76B-B5AD21EBB8A9}" type="slidenum">
              <a:rPr lang="en-US" smtClean="0"/>
              <a:t>3</a:t>
            </a:fld>
            <a:endParaRPr lang="en-US"/>
          </a:p>
        </p:txBody>
      </p:sp>
    </p:spTree>
    <p:extLst>
      <p:ext uri="{BB962C8B-B14F-4D97-AF65-F5344CB8AC3E}">
        <p14:creationId xmlns:p14="http://schemas.microsoft.com/office/powerpoint/2010/main" val="596941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a:extLst>
              <a:ext uri="{FF2B5EF4-FFF2-40B4-BE49-F238E27FC236}">
                <a16:creationId xmlns:a16="http://schemas.microsoft.com/office/drawing/2014/main" id="{C2773A26-3C96-6C48-AA7E-3C30D1B66E15}"/>
              </a:ext>
            </a:extLst>
          </p:cNvPr>
          <p:cNvSpPr>
            <a:spLocks noGrp="1"/>
          </p:cNvSpPr>
          <p:nvPr>
            <p:ph type="title"/>
          </p:nvPr>
        </p:nvSpPr>
        <p:spPr/>
        <p:txBody>
          <a:bodyPr/>
          <a:lstStyle/>
          <a:p>
            <a:pPr algn="ctr"/>
            <a:r>
              <a:rPr lang="en-US" altLang="en-US" dirty="0">
                <a:ea typeface="ＭＳ Ｐゴシック" panose="020B0600070205080204" pitchFamily="34" charset="-128"/>
              </a:rPr>
              <a:t>Constructive Sales</a:t>
            </a:r>
          </a:p>
        </p:txBody>
      </p:sp>
      <p:sp>
        <p:nvSpPr>
          <p:cNvPr id="196610" name="Content Placeholder 2">
            <a:extLst>
              <a:ext uri="{FF2B5EF4-FFF2-40B4-BE49-F238E27FC236}">
                <a16:creationId xmlns:a16="http://schemas.microsoft.com/office/drawing/2014/main" id="{E3FDD220-9FB2-654F-8E7D-E6DD95E4CE1D}"/>
              </a:ext>
            </a:extLst>
          </p:cNvPr>
          <p:cNvSpPr>
            <a:spLocks noGrp="1"/>
          </p:cNvSpPr>
          <p:nvPr>
            <p:ph idx="1"/>
          </p:nvPr>
        </p:nvSpPr>
        <p:spPr/>
        <p:txBody>
          <a:bodyPr/>
          <a:lstStyle/>
          <a:p>
            <a:r>
              <a:rPr lang="en-US" altLang="en-US">
                <a:ea typeface="ＭＳ Ｐゴシック" panose="020B0600070205080204" pitchFamily="34" charset="-128"/>
              </a:rPr>
              <a:t>§1259</a:t>
            </a:r>
          </a:p>
          <a:p>
            <a:r>
              <a:rPr lang="en-US" altLang="en-US">
                <a:ea typeface="ＭＳ Ｐゴシック" panose="020B0600070205080204" pitchFamily="34" charset="-128"/>
              </a:rPr>
              <a:t>What are some of the traps?</a:t>
            </a:r>
          </a:p>
          <a:p>
            <a:pPr lvl="1"/>
            <a:r>
              <a:rPr lang="en-US" altLang="en-US" sz="2000">
                <a:ea typeface="ＭＳ Ｐゴシック" panose="020B0600070205080204" pitchFamily="34" charset="-128"/>
              </a:rPr>
              <a:t>30 days not 1 month</a:t>
            </a:r>
          </a:p>
          <a:p>
            <a:pPr lvl="1"/>
            <a:r>
              <a:rPr lang="en-US" altLang="en-US" sz="2000">
                <a:ea typeface="ＭＳ Ｐゴシック" panose="020B0600070205080204" pitchFamily="34" charset="-128"/>
              </a:rPr>
              <a:t>Short must be </a:t>
            </a:r>
            <a:r>
              <a:rPr lang="en-US" altLang="en-US" sz="2000" b="1">
                <a:ea typeface="ＭＳ Ｐゴシック" panose="020B0600070205080204" pitchFamily="34" charset="-128"/>
              </a:rPr>
              <a:t>closed</a:t>
            </a:r>
            <a:r>
              <a:rPr lang="en-US" altLang="en-US" sz="2000">
                <a:ea typeface="ＭＳ Ｐゴシック" panose="020B0600070205080204" pitchFamily="34" charset="-128"/>
              </a:rPr>
              <a:t> by the 30</a:t>
            </a:r>
            <a:r>
              <a:rPr lang="en-US" altLang="en-US" sz="2000" baseline="30000">
                <a:ea typeface="ＭＳ Ｐゴシック" panose="020B0600070205080204" pitchFamily="34" charset="-128"/>
              </a:rPr>
              <a:t>th</a:t>
            </a:r>
            <a:r>
              <a:rPr lang="en-US" altLang="en-US" sz="2000">
                <a:ea typeface="ＭＳ Ｐゴシック" panose="020B0600070205080204" pitchFamily="34" charset="-128"/>
              </a:rPr>
              <a:t> day – how is a short sale closed</a:t>
            </a:r>
          </a:p>
          <a:p>
            <a:pPr lvl="1"/>
            <a:r>
              <a:rPr lang="en-US" altLang="en-US" sz="2000">
                <a:ea typeface="ＭＳ Ｐゴシック" panose="020B0600070205080204" pitchFamily="34" charset="-128"/>
              </a:rPr>
              <a:t>All gains on hedge are short term</a:t>
            </a:r>
          </a:p>
          <a:p>
            <a:pPr lvl="1"/>
            <a:r>
              <a:rPr lang="en-US" altLang="en-US" sz="2000">
                <a:ea typeface="ＭＳ Ｐゴシック" panose="020B0600070205080204" pitchFamily="34" charset="-128"/>
              </a:rPr>
              <a:t>60 day test measured from closing of short</a:t>
            </a:r>
          </a:p>
          <a:p>
            <a:pPr lvl="1"/>
            <a:r>
              <a:rPr lang="en-US" altLang="en-US" sz="2000">
                <a:ea typeface="ＭＳ Ｐゴシック" panose="020B0600070205080204" pitchFamily="34" charset="-128"/>
              </a:rPr>
              <a:t>Because of February, you could inadvertently use an option that has less than 30 days to expiration as a hedge – not a QCC </a:t>
            </a:r>
          </a:p>
          <a:p>
            <a:pPr lvl="1"/>
            <a:r>
              <a:rPr lang="en-US" altLang="en-US" sz="2000">
                <a:ea typeface="ＭＳ Ｐゴシック" panose="020B0600070205080204" pitchFamily="34" charset="-128"/>
              </a:rPr>
              <a:t>When taxpayer dies the shares will not get a step up in basis – either die while short position is on, or within the period the taxpayer is trying to meet the exception- in either case the exception will not be met – constructive sale will be triggered </a:t>
            </a:r>
          </a:p>
        </p:txBody>
      </p:sp>
      <p:sp>
        <p:nvSpPr>
          <p:cNvPr id="196611" name="Slide Number Placeholder 3">
            <a:extLst>
              <a:ext uri="{FF2B5EF4-FFF2-40B4-BE49-F238E27FC236}">
                <a16:creationId xmlns:a16="http://schemas.microsoft.com/office/drawing/2014/main" id="{0DD5DEAF-E20D-A846-84BA-A364FAE9E9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4875BF9-16FB-504F-BE46-86A9357EE738}" type="slidenum">
              <a:rPr lang="en-US" altLang="en-US" sz="1200">
                <a:solidFill>
                  <a:srgbClr val="898989"/>
                </a:solidFill>
              </a:rPr>
              <a:pPr>
                <a:spcBef>
                  <a:spcPct val="0"/>
                </a:spcBef>
                <a:buFontTx/>
                <a:buNone/>
              </a:pPr>
              <a:t>30</a:t>
            </a:fld>
            <a:endParaRPr lang="en-US" altLang="en-US" sz="1200">
              <a:solidFill>
                <a:srgbClr val="898989"/>
              </a:solidFill>
            </a:endParaRPr>
          </a:p>
        </p:txBody>
      </p:sp>
    </p:spTree>
    <p:extLst>
      <p:ext uri="{BB962C8B-B14F-4D97-AF65-F5344CB8AC3E}">
        <p14:creationId xmlns:p14="http://schemas.microsoft.com/office/powerpoint/2010/main" val="3214354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a:extLst>
              <a:ext uri="{FF2B5EF4-FFF2-40B4-BE49-F238E27FC236}">
                <a16:creationId xmlns:a16="http://schemas.microsoft.com/office/drawing/2014/main" id="{862836E3-53DF-8545-82B2-6AB608BDAAAE}"/>
              </a:ext>
            </a:extLst>
          </p:cNvPr>
          <p:cNvSpPr>
            <a:spLocks noGrp="1"/>
          </p:cNvSpPr>
          <p:nvPr>
            <p:ph type="title"/>
          </p:nvPr>
        </p:nvSpPr>
        <p:spPr/>
        <p:txBody>
          <a:bodyPr/>
          <a:lstStyle/>
          <a:p>
            <a:pPr algn="ctr"/>
            <a:r>
              <a:rPr lang="en-US" altLang="en-US" dirty="0">
                <a:ea typeface="ＭＳ Ｐゴシック" panose="020B0600070205080204" pitchFamily="34" charset="-128"/>
              </a:rPr>
              <a:t>Constructive Sales</a:t>
            </a:r>
          </a:p>
        </p:txBody>
      </p:sp>
      <p:sp>
        <p:nvSpPr>
          <p:cNvPr id="197634" name="Content Placeholder 2">
            <a:extLst>
              <a:ext uri="{FF2B5EF4-FFF2-40B4-BE49-F238E27FC236}">
                <a16:creationId xmlns:a16="http://schemas.microsoft.com/office/drawing/2014/main" id="{FCFA71BF-5389-844B-8C95-7C74D33E5414}"/>
              </a:ext>
            </a:extLst>
          </p:cNvPr>
          <p:cNvSpPr>
            <a:spLocks noGrp="1"/>
          </p:cNvSpPr>
          <p:nvPr>
            <p:ph idx="1"/>
          </p:nvPr>
        </p:nvSpPr>
        <p:spPr/>
        <p:txBody>
          <a:bodyPr/>
          <a:lstStyle/>
          <a:p>
            <a:r>
              <a:rPr lang="en-US" altLang="en-US">
                <a:ea typeface="ＭＳ Ｐゴシック" panose="020B0600070205080204" pitchFamily="34" charset="-128"/>
              </a:rPr>
              <a:t>§1259</a:t>
            </a:r>
          </a:p>
          <a:p>
            <a:r>
              <a:rPr lang="en-US" altLang="en-US">
                <a:ea typeface="ＭＳ Ｐゴシック" panose="020B0600070205080204" pitchFamily="34" charset="-128"/>
              </a:rPr>
              <a:t>Tools to avoid Constructive Sales</a:t>
            </a:r>
          </a:p>
          <a:p>
            <a:pPr lvl="1"/>
            <a:r>
              <a:rPr lang="en-US" altLang="en-US" sz="1800">
                <a:ea typeface="ＭＳ Ｐゴシック" panose="020B0600070205080204" pitchFamily="34" charset="-128"/>
              </a:rPr>
              <a:t>Committee reports tell the treasury to write regulations dealing with collars (options)</a:t>
            </a:r>
          </a:p>
          <a:p>
            <a:pPr lvl="1"/>
            <a:r>
              <a:rPr lang="en-US" altLang="en-US" sz="1800">
                <a:ea typeface="ＭＳ Ｐゴシック" panose="020B0600070205080204" pitchFamily="34" charset="-128"/>
              </a:rPr>
              <a:t>Report states that regulations will be prospective except for abusive collars</a:t>
            </a:r>
          </a:p>
          <a:p>
            <a:pPr lvl="1"/>
            <a:r>
              <a:rPr lang="en-US" altLang="en-US" sz="1800">
                <a:ea typeface="ＭＳ Ｐゴシック" panose="020B0600070205080204" pitchFamily="34" charset="-128"/>
              </a:rPr>
              <a:t>Report gives an example of a collar with a put struck at 95% and the call struck at 110% of the stock price</a:t>
            </a:r>
          </a:p>
          <a:p>
            <a:pPr lvl="1"/>
            <a:r>
              <a:rPr lang="en-US" altLang="en-US" sz="1800">
                <a:ea typeface="ＭＳ Ｐゴシック" panose="020B0600070205080204" pitchFamily="34" charset="-128"/>
              </a:rPr>
              <a:t>Many practitioners believe that they would not have given an example of an abusive transaction</a:t>
            </a:r>
          </a:p>
          <a:p>
            <a:pPr lvl="1"/>
            <a:r>
              <a:rPr lang="en-US" altLang="en-US" sz="1800">
                <a:ea typeface="ＭＳ Ｐゴシック" panose="020B0600070205080204" pitchFamily="34" charset="-128"/>
              </a:rPr>
              <a:t>Therefore, a collar with a 15% band, and not going out too far should be alright</a:t>
            </a:r>
          </a:p>
          <a:p>
            <a:pPr lvl="1"/>
            <a:r>
              <a:rPr lang="en-US" altLang="en-US" sz="1800">
                <a:ea typeface="ＭＳ Ｐゴシック" panose="020B0600070205080204" pitchFamily="34" charset="-128"/>
              </a:rPr>
              <a:t>NYSBA submitted a proposal to allow a 20% band; this has become the industry norm</a:t>
            </a:r>
          </a:p>
          <a:p>
            <a:pPr lvl="1"/>
            <a:endParaRPr lang="en-US" altLang="en-US" sz="2000">
              <a:ea typeface="ＭＳ Ｐゴシック" panose="020B0600070205080204" pitchFamily="34" charset="-128"/>
            </a:endParaRPr>
          </a:p>
        </p:txBody>
      </p:sp>
      <p:sp>
        <p:nvSpPr>
          <p:cNvPr id="197635" name="Slide Number Placeholder 3">
            <a:extLst>
              <a:ext uri="{FF2B5EF4-FFF2-40B4-BE49-F238E27FC236}">
                <a16:creationId xmlns:a16="http://schemas.microsoft.com/office/drawing/2014/main" id="{C113E100-0175-6C4A-9444-4E14678CBA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CA66F94-775A-DA41-B636-197B92AFB92A}" type="slidenum">
              <a:rPr lang="en-US" altLang="en-US" sz="1200">
                <a:solidFill>
                  <a:srgbClr val="898989"/>
                </a:solidFill>
              </a:rPr>
              <a:pPr>
                <a:spcBef>
                  <a:spcPct val="0"/>
                </a:spcBef>
                <a:buFontTx/>
                <a:buNone/>
              </a:pPr>
              <a:t>31</a:t>
            </a:fld>
            <a:endParaRPr lang="en-US" altLang="en-US" sz="1200">
              <a:solidFill>
                <a:srgbClr val="898989"/>
              </a:solidFill>
            </a:endParaRPr>
          </a:p>
        </p:txBody>
      </p:sp>
    </p:spTree>
    <p:extLst>
      <p:ext uri="{BB962C8B-B14F-4D97-AF65-F5344CB8AC3E}">
        <p14:creationId xmlns:p14="http://schemas.microsoft.com/office/powerpoint/2010/main" val="1706696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a:extLst>
              <a:ext uri="{FF2B5EF4-FFF2-40B4-BE49-F238E27FC236}">
                <a16:creationId xmlns:a16="http://schemas.microsoft.com/office/drawing/2014/main" id="{027EFF8F-2296-7D42-952F-778F2E504571}"/>
              </a:ext>
            </a:extLst>
          </p:cNvPr>
          <p:cNvSpPr>
            <a:spLocks noGrp="1"/>
          </p:cNvSpPr>
          <p:nvPr>
            <p:ph type="title"/>
          </p:nvPr>
        </p:nvSpPr>
        <p:spPr/>
        <p:txBody>
          <a:bodyPr/>
          <a:lstStyle/>
          <a:p>
            <a:pPr algn="ctr"/>
            <a:r>
              <a:rPr lang="en-US" altLang="en-US" dirty="0">
                <a:ea typeface="ＭＳ Ｐゴシック" panose="020B0600070205080204" pitchFamily="34" charset="-128"/>
              </a:rPr>
              <a:t>Constructive Sales</a:t>
            </a:r>
          </a:p>
        </p:txBody>
      </p:sp>
      <p:sp>
        <p:nvSpPr>
          <p:cNvPr id="198658" name="Content Placeholder 2">
            <a:extLst>
              <a:ext uri="{FF2B5EF4-FFF2-40B4-BE49-F238E27FC236}">
                <a16:creationId xmlns:a16="http://schemas.microsoft.com/office/drawing/2014/main" id="{E3F38843-4BA5-FE49-9925-43F80C07CCDD}"/>
              </a:ext>
            </a:extLst>
          </p:cNvPr>
          <p:cNvSpPr>
            <a:spLocks noGrp="1"/>
          </p:cNvSpPr>
          <p:nvPr>
            <p:ph idx="1"/>
          </p:nvPr>
        </p:nvSpPr>
        <p:spPr/>
        <p:txBody>
          <a:bodyPr/>
          <a:lstStyle/>
          <a:p>
            <a:r>
              <a:rPr lang="en-US" altLang="en-US">
                <a:ea typeface="ＭＳ Ｐゴシック" panose="020B0600070205080204" pitchFamily="34" charset="-128"/>
              </a:rPr>
              <a:t>§1259</a:t>
            </a:r>
          </a:p>
          <a:p>
            <a:r>
              <a:rPr lang="en-US" altLang="en-US">
                <a:ea typeface="ＭＳ Ｐゴシック" panose="020B0600070205080204" pitchFamily="34" charset="-128"/>
              </a:rPr>
              <a:t>Example of a collar</a:t>
            </a:r>
          </a:p>
          <a:p>
            <a:pPr lvl="1"/>
            <a:r>
              <a:rPr lang="en-US" altLang="en-US" sz="2000">
                <a:ea typeface="ＭＳ Ｐゴシック" panose="020B0600070205080204" pitchFamily="34" charset="-128"/>
              </a:rPr>
              <a:t>Taxpayer owns stock worth $10,000,000</a:t>
            </a:r>
          </a:p>
          <a:p>
            <a:pPr lvl="1"/>
            <a:r>
              <a:rPr lang="en-US" altLang="en-US" sz="2000">
                <a:ea typeface="ＭＳ Ｐゴシック" panose="020B0600070205080204" pitchFamily="34" charset="-128"/>
              </a:rPr>
              <a:t>Taxpayer buys puts with a strike price of $9,500,000 and writes calls with a strike price of $11,500,000</a:t>
            </a:r>
          </a:p>
          <a:p>
            <a:pPr lvl="1"/>
            <a:r>
              <a:rPr lang="en-US" altLang="en-US" sz="2000">
                <a:ea typeface="ＭＳ Ｐゴシック" panose="020B0600070205080204" pitchFamily="34" charset="-128"/>
              </a:rPr>
              <a:t>Taxpayer suffers losses down to $9,500,000 and enjoys appreciation up to $11,500,000</a:t>
            </a:r>
          </a:p>
          <a:p>
            <a:pPr lvl="1"/>
            <a:r>
              <a:rPr lang="en-US" altLang="en-US" sz="2000">
                <a:ea typeface="ＭＳ Ｐゴシック" panose="020B0600070205080204" pitchFamily="34" charset="-128"/>
              </a:rPr>
              <a:t>Taxpayer can borrow against the position and buy a diversified portfolio</a:t>
            </a:r>
          </a:p>
        </p:txBody>
      </p:sp>
      <p:sp>
        <p:nvSpPr>
          <p:cNvPr id="198659" name="Slide Number Placeholder 3">
            <a:extLst>
              <a:ext uri="{FF2B5EF4-FFF2-40B4-BE49-F238E27FC236}">
                <a16:creationId xmlns:a16="http://schemas.microsoft.com/office/drawing/2014/main" id="{CAB008E9-F08F-3140-A36F-195C9BB42F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522865B-5AC0-B847-BF66-1FC612C68FCC}" type="slidenum">
              <a:rPr lang="en-US" altLang="en-US" sz="1200">
                <a:solidFill>
                  <a:srgbClr val="898989"/>
                </a:solidFill>
              </a:rPr>
              <a:pPr>
                <a:spcBef>
                  <a:spcPct val="0"/>
                </a:spcBef>
                <a:buFontTx/>
                <a:buNone/>
              </a:pPr>
              <a:t>32</a:t>
            </a:fld>
            <a:endParaRPr lang="en-US" altLang="en-US" sz="1200">
              <a:solidFill>
                <a:srgbClr val="898989"/>
              </a:solidFill>
            </a:endParaRPr>
          </a:p>
        </p:txBody>
      </p:sp>
    </p:spTree>
    <p:extLst>
      <p:ext uri="{BB962C8B-B14F-4D97-AF65-F5344CB8AC3E}">
        <p14:creationId xmlns:p14="http://schemas.microsoft.com/office/powerpoint/2010/main" val="4279975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a:extLst>
              <a:ext uri="{FF2B5EF4-FFF2-40B4-BE49-F238E27FC236}">
                <a16:creationId xmlns:a16="http://schemas.microsoft.com/office/drawing/2014/main" id="{04776CD5-7243-CF46-B262-D64D37FB2A2F}"/>
              </a:ext>
            </a:extLst>
          </p:cNvPr>
          <p:cNvSpPr>
            <a:spLocks noGrp="1"/>
          </p:cNvSpPr>
          <p:nvPr>
            <p:ph type="title"/>
          </p:nvPr>
        </p:nvSpPr>
        <p:spPr/>
        <p:txBody>
          <a:bodyPr/>
          <a:lstStyle/>
          <a:p>
            <a:pPr algn="ctr"/>
            <a:r>
              <a:rPr lang="en-US" altLang="en-US" dirty="0">
                <a:ea typeface="ＭＳ Ｐゴシック" panose="020B0600070205080204" pitchFamily="34" charset="-128"/>
              </a:rPr>
              <a:t>Constructive Sales</a:t>
            </a:r>
          </a:p>
        </p:txBody>
      </p:sp>
      <p:sp>
        <p:nvSpPr>
          <p:cNvPr id="200706" name="Content Placeholder 2">
            <a:extLst>
              <a:ext uri="{FF2B5EF4-FFF2-40B4-BE49-F238E27FC236}">
                <a16:creationId xmlns:a16="http://schemas.microsoft.com/office/drawing/2014/main" id="{4F8280BE-5B29-734B-B8BE-1A7FF127E6DA}"/>
              </a:ext>
            </a:extLst>
          </p:cNvPr>
          <p:cNvSpPr>
            <a:spLocks noGrp="1"/>
          </p:cNvSpPr>
          <p:nvPr>
            <p:ph idx="1"/>
          </p:nvPr>
        </p:nvSpPr>
        <p:spPr/>
        <p:txBody>
          <a:bodyPr/>
          <a:lstStyle/>
          <a:p>
            <a:r>
              <a:rPr lang="en-US" altLang="en-US">
                <a:ea typeface="ＭＳ Ｐゴシック" panose="020B0600070205080204" pitchFamily="34" charset="-128"/>
              </a:rPr>
              <a:t>§1259</a:t>
            </a:r>
          </a:p>
          <a:p>
            <a:r>
              <a:rPr lang="en-US" altLang="en-US">
                <a:ea typeface="ＭＳ Ｐゴシック" panose="020B0600070205080204" pitchFamily="34" charset="-128"/>
              </a:rPr>
              <a:t>Tools to avoid §1259</a:t>
            </a:r>
          </a:p>
          <a:p>
            <a:r>
              <a:rPr lang="en-US" altLang="en-US" sz="2000">
                <a:ea typeface="ＭＳ Ｐゴシック" panose="020B0600070205080204" pitchFamily="34" charset="-128"/>
              </a:rPr>
              <a:t>Pre-paid variable forward contract</a:t>
            </a:r>
          </a:p>
          <a:p>
            <a:pPr lvl="1"/>
            <a:r>
              <a:rPr lang="en-US" altLang="en-US" sz="2000">
                <a:ea typeface="ＭＳ Ｐゴシック" panose="020B0600070205080204" pitchFamily="34" charset="-128"/>
              </a:rPr>
              <a:t>Taxpayer enters into a forward contract to deliver shares, but the number of shares varies with the price of the stock</a:t>
            </a:r>
          </a:p>
          <a:p>
            <a:pPr lvl="1"/>
            <a:r>
              <a:rPr lang="en-US" altLang="en-US" sz="2000">
                <a:ea typeface="ＭＳ Ｐゴシック" panose="020B0600070205080204" pitchFamily="34" charset="-128"/>
              </a:rPr>
              <a:t>If the stock goes below 95% of its original value, investor delivers all of its stock; if the stock goes over 115% of its original value taxpayer delivers a number of shares that allows it to retain a 15% increase from its value at the time the forward was established</a:t>
            </a:r>
          </a:p>
          <a:p>
            <a:pPr lvl="1"/>
            <a:r>
              <a:rPr lang="en-US" altLang="en-US" sz="2000">
                <a:ea typeface="ＭＳ Ｐゴシック" panose="020B0600070205080204" pitchFamily="34" charset="-128"/>
              </a:rPr>
              <a:t>Taxpayer receives cash upfront that discounts the value of the stock that the taxpayer must deliver in the future</a:t>
            </a:r>
          </a:p>
          <a:p>
            <a:pPr lvl="1"/>
            <a:r>
              <a:rPr lang="en-US" altLang="en-US" sz="2000">
                <a:ea typeface="ＭＳ Ｐゴシック" panose="020B0600070205080204" pitchFamily="34" charset="-128"/>
              </a:rPr>
              <a:t>Same economics as options collar</a:t>
            </a:r>
          </a:p>
        </p:txBody>
      </p:sp>
      <p:sp>
        <p:nvSpPr>
          <p:cNvPr id="200707" name="Slide Number Placeholder 3">
            <a:extLst>
              <a:ext uri="{FF2B5EF4-FFF2-40B4-BE49-F238E27FC236}">
                <a16:creationId xmlns:a16="http://schemas.microsoft.com/office/drawing/2014/main" id="{FABC5879-0917-1244-B26F-8AA814851E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AF19D21-3F64-924A-9CF5-9B6984C7D48F}" type="slidenum">
              <a:rPr lang="en-US" altLang="en-US" sz="1200">
                <a:solidFill>
                  <a:srgbClr val="898989"/>
                </a:solidFill>
              </a:rPr>
              <a:pPr>
                <a:spcBef>
                  <a:spcPct val="0"/>
                </a:spcBef>
                <a:buFontTx/>
                <a:buNone/>
              </a:pPr>
              <a:t>33</a:t>
            </a:fld>
            <a:endParaRPr lang="en-US" altLang="en-US" sz="1200">
              <a:solidFill>
                <a:srgbClr val="898989"/>
              </a:solidFill>
            </a:endParaRPr>
          </a:p>
        </p:txBody>
      </p:sp>
    </p:spTree>
    <p:extLst>
      <p:ext uri="{BB962C8B-B14F-4D97-AF65-F5344CB8AC3E}">
        <p14:creationId xmlns:p14="http://schemas.microsoft.com/office/powerpoint/2010/main" val="1909535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a:extLst>
              <a:ext uri="{FF2B5EF4-FFF2-40B4-BE49-F238E27FC236}">
                <a16:creationId xmlns:a16="http://schemas.microsoft.com/office/drawing/2014/main" id="{8D5C3361-DBEC-AC4F-822D-FB32E27D48F9}"/>
              </a:ext>
            </a:extLst>
          </p:cNvPr>
          <p:cNvSpPr>
            <a:spLocks noGrp="1"/>
          </p:cNvSpPr>
          <p:nvPr>
            <p:ph type="title"/>
          </p:nvPr>
        </p:nvSpPr>
        <p:spPr/>
        <p:txBody>
          <a:bodyPr/>
          <a:lstStyle/>
          <a:p>
            <a:pPr algn="ctr"/>
            <a:r>
              <a:rPr lang="en-US" altLang="en-US" dirty="0">
                <a:ea typeface="ＭＳ Ｐゴシック" panose="020B0600070205080204" pitchFamily="34" charset="-128"/>
              </a:rPr>
              <a:t>Constructive Sales</a:t>
            </a:r>
          </a:p>
        </p:txBody>
      </p:sp>
      <p:sp>
        <p:nvSpPr>
          <p:cNvPr id="202754" name="Content Placeholder 2">
            <a:extLst>
              <a:ext uri="{FF2B5EF4-FFF2-40B4-BE49-F238E27FC236}">
                <a16:creationId xmlns:a16="http://schemas.microsoft.com/office/drawing/2014/main" id="{91EEEC28-ECDE-E446-B244-32CA4DE12AE6}"/>
              </a:ext>
            </a:extLst>
          </p:cNvPr>
          <p:cNvSpPr>
            <a:spLocks noGrp="1"/>
          </p:cNvSpPr>
          <p:nvPr>
            <p:ph idx="1"/>
          </p:nvPr>
        </p:nvSpPr>
        <p:spPr/>
        <p:txBody>
          <a:bodyPr/>
          <a:lstStyle/>
          <a:p>
            <a:r>
              <a:rPr lang="en-US" altLang="en-US">
                <a:ea typeface="ＭＳ Ｐゴシック" panose="020B0600070205080204" pitchFamily="34" charset="-128"/>
              </a:rPr>
              <a:t>§1259</a:t>
            </a:r>
          </a:p>
          <a:p>
            <a:r>
              <a:rPr lang="en-US" altLang="en-US">
                <a:ea typeface="ＭＳ Ｐゴシック" panose="020B0600070205080204" pitchFamily="34" charset="-128"/>
              </a:rPr>
              <a:t>Taxation of tools</a:t>
            </a:r>
          </a:p>
          <a:p>
            <a:r>
              <a:rPr lang="en-US" altLang="en-US">
                <a:ea typeface="ＭＳ Ｐゴシック" panose="020B0600070205080204" pitchFamily="34" charset="-128"/>
              </a:rPr>
              <a:t>Options</a:t>
            </a:r>
          </a:p>
          <a:p>
            <a:pPr lvl="1"/>
            <a:r>
              <a:rPr lang="en-US" altLang="en-US">
                <a:ea typeface="ＭＳ Ｐゴシック" panose="020B0600070205080204" pitchFamily="34" charset="-128"/>
              </a:rPr>
              <a:t>Options are capital assets</a:t>
            </a:r>
          </a:p>
          <a:p>
            <a:pPr lvl="1"/>
            <a:r>
              <a:rPr lang="en-US" altLang="en-US">
                <a:ea typeface="ＭＳ Ｐゴシック" panose="020B0600070205080204" pitchFamily="34" charset="-128"/>
              </a:rPr>
              <a:t>Straddle is created</a:t>
            </a:r>
          </a:p>
          <a:p>
            <a:pPr lvl="1"/>
            <a:r>
              <a:rPr lang="en-US" altLang="en-US">
                <a:ea typeface="ＭＳ Ｐゴシック" panose="020B0600070205080204" pitchFamily="34" charset="-128"/>
              </a:rPr>
              <a:t>Interest capitalization rules apply</a:t>
            </a:r>
          </a:p>
          <a:p>
            <a:pPr lvl="2"/>
            <a:r>
              <a:rPr lang="en-US" altLang="en-US">
                <a:ea typeface="ＭＳ Ｐゴシック" panose="020B0600070205080204" pitchFamily="34" charset="-128"/>
              </a:rPr>
              <a:t>If not hedging all shares use identification</a:t>
            </a:r>
          </a:p>
          <a:p>
            <a:pPr lvl="2"/>
            <a:r>
              <a:rPr lang="en-US" altLang="en-US">
                <a:ea typeface="ＭＳ Ｐゴシック" panose="020B0600070205080204" pitchFamily="34" charset="-128"/>
              </a:rPr>
              <a:t>Borrow some money against the position, then borrow more money against the new position</a:t>
            </a:r>
          </a:p>
        </p:txBody>
      </p:sp>
      <p:sp>
        <p:nvSpPr>
          <p:cNvPr id="202755" name="Slide Number Placeholder 3">
            <a:extLst>
              <a:ext uri="{FF2B5EF4-FFF2-40B4-BE49-F238E27FC236}">
                <a16:creationId xmlns:a16="http://schemas.microsoft.com/office/drawing/2014/main" id="{8707556E-0662-D944-9FC5-C54C32219E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E0943C9-32E0-3042-9D13-495DC19D0450}" type="slidenum">
              <a:rPr lang="en-US" altLang="en-US" sz="1200">
                <a:solidFill>
                  <a:srgbClr val="898989"/>
                </a:solidFill>
              </a:rPr>
              <a:pPr>
                <a:spcBef>
                  <a:spcPct val="0"/>
                </a:spcBef>
                <a:buFontTx/>
                <a:buNone/>
              </a:pPr>
              <a:t>34</a:t>
            </a:fld>
            <a:endParaRPr lang="en-US" altLang="en-US" sz="1200">
              <a:solidFill>
                <a:srgbClr val="898989"/>
              </a:solidFill>
            </a:endParaRPr>
          </a:p>
        </p:txBody>
      </p:sp>
    </p:spTree>
    <p:extLst>
      <p:ext uri="{BB962C8B-B14F-4D97-AF65-F5344CB8AC3E}">
        <p14:creationId xmlns:p14="http://schemas.microsoft.com/office/powerpoint/2010/main" val="1709827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a:extLst>
              <a:ext uri="{FF2B5EF4-FFF2-40B4-BE49-F238E27FC236}">
                <a16:creationId xmlns:a16="http://schemas.microsoft.com/office/drawing/2014/main" id="{30BC63C7-47D3-1245-9002-F5B17D54F91F}"/>
              </a:ext>
            </a:extLst>
          </p:cNvPr>
          <p:cNvSpPr>
            <a:spLocks noGrp="1"/>
          </p:cNvSpPr>
          <p:nvPr>
            <p:ph type="title"/>
          </p:nvPr>
        </p:nvSpPr>
        <p:spPr/>
        <p:txBody>
          <a:bodyPr/>
          <a:lstStyle/>
          <a:p>
            <a:pPr algn="ctr"/>
            <a:r>
              <a:rPr lang="en-US" altLang="en-US" dirty="0">
                <a:ea typeface="ＭＳ Ｐゴシック" panose="020B0600070205080204" pitchFamily="34" charset="-128"/>
              </a:rPr>
              <a:t>Constructive Sales</a:t>
            </a:r>
          </a:p>
        </p:txBody>
      </p:sp>
      <p:sp>
        <p:nvSpPr>
          <p:cNvPr id="203778" name="Content Placeholder 2">
            <a:extLst>
              <a:ext uri="{FF2B5EF4-FFF2-40B4-BE49-F238E27FC236}">
                <a16:creationId xmlns:a16="http://schemas.microsoft.com/office/drawing/2014/main" id="{E945639F-3CAB-8E41-9277-C1A88B63F664}"/>
              </a:ext>
            </a:extLst>
          </p:cNvPr>
          <p:cNvSpPr>
            <a:spLocks noGrp="1"/>
          </p:cNvSpPr>
          <p:nvPr>
            <p:ph idx="1"/>
          </p:nvPr>
        </p:nvSpPr>
        <p:spPr/>
        <p:txBody>
          <a:bodyPr/>
          <a:lstStyle/>
          <a:p>
            <a:r>
              <a:rPr lang="en-US" altLang="en-US">
                <a:ea typeface="ＭＳ Ｐゴシック" panose="020B0600070205080204" pitchFamily="34" charset="-128"/>
              </a:rPr>
              <a:t>§1259</a:t>
            </a:r>
          </a:p>
          <a:p>
            <a:r>
              <a:rPr lang="en-US" altLang="en-US">
                <a:ea typeface="ＭＳ Ｐゴシック" panose="020B0600070205080204" pitchFamily="34" charset="-128"/>
              </a:rPr>
              <a:t>Taxation of tools</a:t>
            </a:r>
          </a:p>
          <a:p>
            <a:r>
              <a:rPr lang="en-US" altLang="en-US">
                <a:ea typeface="ＭＳ Ｐゴシック" panose="020B0600070205080204" pitchFamily="34" charset="-128"/>
              </a:rPr>
              <a:t>Pre-paid variable forward contracts</a:t>
            </a:r>
          </a:p>
          <a:p>
            <a:pPr lvl="1"/>
            <a:r>
              <a:rPr lang="en-US" altLang="en-US">
                <a:ea typeface="ＭＳ Ｐゴシック" panose="020B0600070205080204" pitchFamily="34" charset="-128"/>
              </a:rPr>
              <a:t>Straddle rules apply</a:t>
            </a:r>
          </a:p>
          <a:p>
            <a:pPr lvl="1"/>
            <a:r>
              <a:rPr lang="en-US" altLang="en-US">
                <a:ea typeface="ＭＳ Ｐゴシック" panose="020B0600070205080204" pitchFamily="34" charset="-128"/>
              </a:rPr>
              <a:t>Interest is buried in the transaction; by its terms it is capitalized</a:t>
            </a:r>
          </a:p>
        </p:txBody>
      </p:sp>
      <p:sp>
        <p:nvSpPr>
          <p:cNvPr id="203779" name="Slide Number Placeholder 3">
            <a:extLst>
              <a:ext uri="{FF2B5EF4-FFF2-40B4-BE49-F238E27FC236}">
                <a16:creationId xmlns:a16="http://schemas.microsoft.com/office/drawing/2014/main" id="{AF86CCB4-9681-5245-9BE6-6B34BD5711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5CEAA44-2EA6-1F43-9491-94935E48930D}" type="slidenum">
              <a:rPr lang="en-US" altLang="en-US" sz="1200">
                <a:solidFill>
                  <a:srgbClr val="898989"/>
                </a:solidFill>
              </a:rPr>
              <a:pPr>
                <a:spcBef>
                  <a:spcPct val="0"/>
                </a:spcBef>
                <a:buFontTx/>
                <a:buNone/>
              </a:pPr>
              <a:t>35</a:t>
            </a:fld>
            <a:endParaRPr lang="en-US" altLang="en-US" sz="1200">
              <a:solidFill>
                <a:srgbClr val="898989"/>
              </a:solidFill>
            </a:endParaRPr>
          </a:p>
        </p:txBody>
      </p:sp>
    </p:spTree>
    <p:extLst>
      <p:ext uri="{BB962C8B-B14F-4D97-AF65-F5344CB8AC3E}">
        <p14:creationId xmlns:p14="http://schemas.microsoft.com/office/powerpoint/2010/main" val="4188498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a:extLst>
              <a:ext uri="{FF2B5EF4-FFF2-40B4-BE49-F238E27FC236}">
                <a16:creationId xmlns:a16="http://schemas.microsoft.com/office/drawing/2014/main" id="{4CD4C676-B50F-D748-AF4D-A18FB3C1A775}"/>
              </a:ext>
            </a:extLst>
          </p:cNvPr>
          <p:cNvSpPr>
            <a:spLocks noGrp="1"/>
          </p:cNvSpPr>
          <p:nvPr>
            <p:ph type="title"/>
          </p:nvPr>
        </p:nvSpPr>
        <p:spPr/>
        <p:txBody>
          <a:bodyPr/>
          <a:lstStyle/>
          <a:p>
            <a:pPr algn="ctr"/>
            <a:r>
              <a:rPr lang="en-US" altLang="en-US" dirty="0">
                <a:ea typeface="ＭＳ Ｐゴシック" panose="020B0600070205080204" pitchFamily="34" charset="-128"/>
              </a:rPr>
              <a:t>Constructive Sales</a:t>
            </a:r>
          </a:p>
        </p:txBody>
      </p:sp>
      <p:sp>
        <p:nvSpPr>
          <p:cNvPr id="205826" name="Content Placeholder 2">
            <a:extLst>
              <a:ext uri="{FF2B5EF4-FFF2-40B4-BE49-F238E27FC236}">
                <a16:creationId xmlns:a16="http://schemas.microsoft.com/office/drawing/2014/main" id="{F96B24B1-0FB2-0D40-951C-C5B80B19E344}"/>
              </a:ext>
            </a:extLst>
          </p:cNvPr>
          <p:cNvSpPr>
            <a:spLocks noGrp="1"/>
          </p:cNvSpPr>
          <p:nvPr>
            <p:ph idx="1"/>
          </p:nvPr>
        </p:nvSpPr>
        <p:spPr/>
        <p:txBody>
          <a:bodyPr/>
          <a:lstStyle/>
          <a:p>
            <a:r>
              <a:rPr lang="en-US" altLang="en-US">
                <a:ea typeface="ＭＳ Ｐゴシック" panose="020B0600070205080204" pitchFamily="34" charset="-128"/>
              </a:rPr>
              <a:t>§1259</a:t>
            </a:r>
          </a:p>
          <a:p>
            <a:r>
              <a:rPr lang="en-US" altLang="en-US" sz="1800">
                <a:ea typeface="ＭＳ Ｐゴシック" panose="020B0600070205080204" pitchFamily="34" charset="-128"/>
              </a:rPr>
              <a:t>Closing out hedges</a:t>
            </a:r>
          </a:p>
          <a:p>
            <a:pPr lvl="1"/>
            <a:r>
              <a:rPr lang="en-US" altLang="en-US" sz="1800">
                <a:ea typeface="ＭＳ Ｐゴシック" panose="020B0600070205080204" pitchFamily="34" charset="-128"/>
              </a:rPr>
              <a:t>Two basic choices</a:t>
            </a:r>
          </a:p>
          <a:p>
            <a:pPr lvl="2"/>
            <a:r>
              <a:rPr lang="en-US" altLang="en-US" sz="1800">
                <a:ea typeface="ＭＳ Ｐゴシック" panose="020B0600070205080204" pitchFamily="34" charset="-128"/>
              </a:rPr>
              <a:t>Deliver stock</a:t>
            </a:r>
          </a:p>
          <a:p>
            <a:pPr lvl="2"/>
            <a:r>
              <a:rPr lang="en-US" altLang="en-US" sz="1800">
                <a:ea typeface="ＭＳ Ｐゴシック" panose="020B0600070205080204" pitchFamily="34" charset="-128"/>
              </a:rPr>
              <a:t>Settle in cash</a:t>
            </a:r>
          </a:p>
          <a:p>
            <a:pPr lvl="1"/>
            <a:r>
              <a:rPr lang="en-US" altLang="en-US" sz="1800">
                <a:ea typeface="ＭＳ Ｐゴシック" panose="020B0600070205080204" pitchFamily="34" charset="-128"/>
              </a:rPr>
              <a:t>Stock increases</a:t>
            </a:r>
          </a:p>
          <a:p>
            <a:pPr lvl="2"/>
            <a:r>
              <a:rPr lang="en-US" altLang="en-US" sz="1800">
                <a:ea typeface="ＭＳ Ｐゴシック" panose="020B0600070205080204" pitchFamily="34" charset="-128"/>
              </a:rPr>
              <a:t>Deliver stock – recognize long term capital gain on the net economic gain of both the stock and the hedge combined</a:t>
            </a:r>
          </a:p>
          <a:p>
            <a:pPr lvl="2"/>
            <a:r>
              <a:rPr lang="en-US" altLang="en-US" sz="1800">
                <a:ea typeface="ＭＳ Ｐゴシック" panose="020B0600070205080204" pitchFamily="34" charset="-128"/>
              </a:rPr>
              <a:t>Settle for cash – if gain – short term and recognized; if loss – long term and deferred</a:t>
            </a:r>
          </a:p>
          <a:p>
            <a:pPr lvl="1"/>
            <a:r>
              <a:rPr lang="en-US" altLang="en-US" sz="2200">
                <a:ea typeface="ＭＳ Ｐゴシック" panose="020B0600070205080204" pitchFamily="34" charset="-128"/>
              </a:rPr>
              <a:t>Stock decreases</a:t>
            </a:r>
          </a:p>
          <a:p>
            <a:pPr lvl="2"/>
            <a:r>
              <a:rPr lang="en-US" altLang="en-US" sz="1800">
                <a:ea typeface="ＭＳ Ｐゴシック" panose="020B0600070205080204" pitchFamily="34" charset="-128"/>
              </a:rPr>
              <a:t>Deliver stock – recognize gain on stock – long term</a:t>
            </a:r>
          </a:p>
          <a:p>
            <a:pPr lvl="2"/>
            <a:r>
              <a:rPr lang="en-US" altLang="en-US" sz="1800">
                <a:ea typeface="ＭＳ Ｐゴシック" panose="020B0600070205080204" pitchFamily="34" charset="-128"/>
              </a:rPr>
              <a:t>Settle for cash – recognize gain on hedge – short term</a:t>
            </a:r>
          </a:p>
        </p:txBody>
      </p:sp>
      <p:sp>
        <p:nvSpPr>
          <p:cNvPr id="205827" name="Slide Number Placeholder 3">
            <a:extLst>
              <a:ext uri="{FF2B5EF4-FFF2-40B4-BE49-F238E27FC236}">
                <a16:creationId xmlns:a16="http://schemas.microsoft.com/office/drawing/2014/main" id="{A160C5BD-0631-8C4F-8A3C-B84E29C5F5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8BDD65F-577C-C84E-A81F-D8DA4B297725}" type="slidenum">
              <a:rPr lang="en-US" altLang="en-US" sz="1200">
                <a:solidFill>
                  <a:srgbClr val="898989"/>
                </a:solidFill>
              </a:rPr>
              <a:pPr>
                <a:spcBef>
                  <a:spcPct val="0"/>
                </a:spcBef>
                <a:buFontTx/>
                <a:buNone/>
              </a:pPr>
              <a:t>36</a:t>
            </a:fld>
            <a:endParaRPr lang="en-US" altLang="en-US" sz="1200">
              <a:solidFill>
                <a:srgbClr val="898989"/>
              </a:solidFill>
            </a:endParaRPr>
          </a:p>
        </p:txBody>
      </p:sp>
    </p:spTree>
    <p:extLst>
      <p:ext uri="{BB962C8B-B14F-4D97-AF65-F5344CB8AC3E}">
        <p14:creationId xmlns:p14="http://schemas.microsoft.com/office/powerpoint/2010/main" val="2130181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a:extLst>
              <a:ext uri="{FF2B5EF4-FFF2-40B4-BE49-F238E27FC236}">
                <a16:creationId xmlns:a16="http://schemas.microsoft.com/office/drawing/2014/main" id="{E8CC2385-68B8-A847-A07D-465D32A7EC4D}"/>
              </a:ext>
            </a:extLst>
          </p:cNvPr>
          <p:cNvSpPr>
            <a:spLocks noGrp="1"/>
          </p:cNvSpPr>
          <p:nvPr>
            <p:ph type="title"/>
          </p:nvPr>
        </p:nvSpPr>
        <p:spPr/>
        <p:txBody>
          <a:bodyPr/>
          <a:lstStyle/>
          <a:p>
            <a:pPr algn="ctr"/>
            <a:r>
              <a:rPr lang="en-US" altLang="en-US" dirty="0">
                <a:ea typeface="ＭＳ Ｐゴシック" panose="020B0600070205080204" pitchFamily="34" charset="-128"/>
              </a:rPr>
              <a:t>Constructive Sales</a:t>
            </a:r>
          </a:p>
        </p:txBody>
      </p:sp>
      <p:sp>
        <p:nvSpPr>
          <p:cNvPr id="206850" name="Content Placeholder 2">
            <a:extLst>
              <a:ext uri="{FF2B5EF4-FFF2-40B4-BE49-F238E27FC236}">
                <a16:creationId xmlns:a16="http://schemas.microsoft.com/office/drawing/2014/main" id="{54616E68-7DF4-7E48-89AA-BBB89F3968C0}"/>
              </a:ext>
            </a:extLst>
          </p:cNvPr>
          <p:cNvSpPr>
            <a:spLocks noGrp="1"/>
          </p:cNvSpPr>
          <p:nvPr>
            <p:ph idx="1"/>
          </p:nvPr>
        </p:nvSpPr>
        <p:spPr/>
        <p:txBody>
          <a:bodyPr/>
          <a:lstStyle/>
          <a:p>
            <a:r>
              <a:rPr lang="en-US" altLang="en-US">
                <a:ea typeface="ＭＳ Ｐゴシック" panose="020B0600070205080204" pitchFamily="34" charset="-128"/>
              </a:rPr>
              <a:t>§1259</a:t>
            </a:r>
          </a:p>
          <a:p>
            <a:r>
              <a:rPr lang="en-US" altLang="en-US">
                <a:ea typeface="ＭＳ Ｐゴシック" panose="020B0600070205080204" pitchFamily="34" charset="-128"/>
              </a:rPr>
              <a:t>Closing out hedges</a:t>
            </a:r>
          </a:p>
          <a:p>
            <a:pPr lvl="1"/>
            <a:r>
              <a:rPr lang="en-US" altLang="en-US">
                <a:ea typeface="ＭＳ Ｐゴシック" panose="020B0600070205080204" pitchFamily="34" charset="-128"/>
              </a:rPr>
              <a:t>Planning</a:t>
            </a:r>
          </a:p>
          <a:p>
            <a:pPr lvl="1"/>
            <a:r>
              <a:rPr lang="en-US" altLang="en-US">
                <a:ea typeface="ＭＳ Ｐゴシック" panose="020B0600070205080204" pitchFamily="34" charset="-128"/>
              </a:rPr>
              <a:t>Compare gain on hedge vs. gain on stock to decide how to close out hedge</a:t>
            </a:r>
          </a:p>
        </p:txBody>
      </p:sp>
      <p:sp>
        <p:nvSpPr>
          <p:cNvPr id="206851" name="Slide Number Placeholder 3">
            <a:extLst>
              <a:ext uri="{FF2B5EF4-FFF2-40B4-BE49-F238E27FC236}">
                <a16:creationId xmlns:a16="http://schemas.microsoft.com/office/drawing/2014/main" id="{E67C6E4F-9BFF-AA46-AEE8-B72358BB1B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A1A0557-0978-BD46-94EA-0C2951BA625B}" type="slidenum">
              <a:rPr lang="en-US" altLang="en-US" sz="1200">
                <a:solidFill>
                  <a:srgbClr val="898989"/>
                </a:solidFill>
              </a:rPr>
              <a:pPr>
                <a:spcBef>
                  <a:spcPct val="0"/>
                </a:spcBef>
                <a:buFontTx/>
                <a:buNone/>
              </a:pPr>
              <a:t>37</a:t>
            </a:fld>
            <a:endParaRPr lang="en-US" altLang="en-US" sz="1200">
              <a:solidFill>
                <a:srgbClr val="898989"/>
              </a:solidFill>
            </a:endParaRPr>
          </a:p>
        </p:txBody>
      </p:sp>
    </p:spTree>
    <p:extLst>
      <p:ext uri="{BB962C8B-B14F-4D97-AF65-F5344CB8AC3E}">
        <p14:creationId xmlns:p14="http://schemas.microsoft.com/office/powerpoint/2010/main" val="3621555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a:extLst>
              <a:ext uri="{FF2B5EF4-FFF2-40B4-BE49-F238E27FC236}">
                <a16:creationId xmlns:a16="http://schemas.microsoft.com/office/drawing/2014/main" id="{FDAE2F61-665D-3D43-A3B3-977050B417B3}"/>
              </a:ext>
            </a:extLst>
          </p:cNvPr>
          <p:cNvSpPr>
            <a:spLocks noGrp="1"/>
          </p:cNvSpPr>
          <p:nvPr>
            <p:ph type="title"/>
          </p:nvPr>
        </p:nvSpPr>
        <p:spPr/>
        <p:txBody>
          <a:bodyPr/>
          <a:lstStyle/>
          <a:p>
            <a:pPr algn="ctr"/>
            <a:r>
              <a:rPr lang="en-US" altLang="en-US" dirty="0">
                <a:ea typeface="ＭＳ Ｐゴシック" panose="020B0600070205080204" pitchFamily="34" charset="-128"/>
              </a:rPr>
              <a:t>Constructive Sales</a:t>
            </a:r>
          </a:p>
        </p:txBody>
      </p:sp>
      <p:sp>
        <p:nvSpPr>
          <p:cNvPr id="212994" name="Content Placeholder 2">
            <a:extLst>
              <a:ext uri="{FF2B5EF4-FFF2-40B4-BE49-F238E27FC236}">
                <a16:creationId xmlns:a16="http://schemas.microsoft.com/office/drawing/2014/main" id="{CA6D04F8-8E29-A64D-9B3D-EB8DD0928B6A}"/>
              </a:ext>
            </a:extLst>
          </p:cNvPr>
          <p:cNvSpPr>
            <a:spLocks noGrp="1"/>
          </p:cNvSpPr>
          <p:nvPr>
            <p:ph idx="1"/>
          </p:nvPr>
        </p:nvSpPr>
        <p:spPr/>
        <p:txBody>
          <a:bodyPr/>
          <a:lstStyle/>
          <a:p>
            <a:r>
              <a:rPr lang="en-US" altLang="en-US">
                <a:ea typeface="ＭＳ Ｐゴシック" panose="020B0600070205080204" pitchFamily="34" charset="-128"/>
              </a:rPr>
              <a:t>§1259</a:t>
            </a:r>
          </a:p>
          <a:p>
            <a:r>
              <a:rPr lang="en-US" altLang="en-US">
                <a:ea typeface="ＭＳ Ｐゴシック" panose="020B0600070205080204" pitchFamily="34" charset="-128"/>
              </a:rPr>
              <a:t>Anschutz</a:t>
            </a:r>
          </a:p>
          <a:p>
            <a:pPr lvl="1"/>
            <a:r>
              <a:rPr lang="en-US" altLang="en-US">
                <a:ea typeface="ＭＳ Ｐゴシック" panose="020B0600070205080204" pitchFamily="34" charset="-128"/>
              </a:rPr>
              <a:t>Entered into a 10 year 100-150 collar</a:t>
            </a:r>
          </a:p>
          <a:p>
            <a:pPr lvl="1"/>
            <a:r>
              <a:rPr lang="en-US" altLang="en-US">
                <a:ea typeface="ＭＳ Ｐゴシック" panose="020B0600070205080204" pitchFamily="34" charset="-128"/>
              </a:rPr>
              <a:t>Lent shares to counter-party</a:t>
            </a:r>
          </a:p>
          <a:p>
            <a:pPr lvl="1"/>
            <a:r>
              <a:rPr lang="en-US" altLang="en-US">
                <a:ea typeface="ＭＳ Ｐゴシック" panose="020B0600070205080204" pitchFamily="34" charset="-128"/>
              </a:rPr>
              <a:t>By way of background 10 years was used because a new S Corp did the transaction</a:t>
            </a:r>
          </a:p>
          <a:p>
            <a:pPr lvl="1"/>
            <a:r>
              <a:rPr lang="en-US" altLang="en-US">
                <a:ea typeface="ＭＳ Ｐゴシック" panose="020B0600070205080204" pitchFamily="34" charset="-128"/>
              </a:rPr>
              <a:t>Tax court holds against Anschutz</a:t>
            </a:r>
          </a:p>
        </p:txBody>
      </p:sp>
      <p:sp>
        <p:nvSpPr>
          <p:cNvPr id="212995" name="Slide Number Placeholder 3">
            <a:extLst>
              <a:ext uri="{FF2B5EF4-FFF2-40B4-BE49-F238E27FC236}">
                <a16:creationId xmlns:a16="http://schemas.microsoft.com/office/drawing/2014/main" id="{FC8B40C2-0CB0-944C-9E8B-336373387A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D184DD1-AA47-1848-B53F-79DAC0942B11}" type="slidenum">
              <a:rPr lang="en-US" altLang="en-US" sz="1200">
                <a:solidFill>
                  <a:srgbClr val="898989"/>
                </a:solidFill>
              </a:rPr>
              <a:pPr>
                <a:spcBef>
                  <a:spcPct val="0"/>
                </a:spcBef>
                <a:buFontTx/>
                <a:buNone/>
              </a:pPr>
              <a:t>38</a:t>
            </a:fld>
            <a:endParaRPr lang="en-US" altLang="en-US" sz="1200">
              <a:solidFill>
                <a:srgbClr val="898989"/>
              </a:solidFill>
            </a:endParaRPr>
          </a:p>
        </p:txBody>
      </p:sp>
    </p:spTree>
    <p:extLst>
      <p:ext uri="{BB962C8B-B14F-4D97-AF65-F5344CB8AC3E}">
        <p14:creationId xmlns:p14="http://schemas.microsoft.com/office/powerpoint/2010/main" val="4036337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a:extLst>
              <a:ext uri="{FF2B5EF4-FFF2-40B4-BE49-F238E27FC236}">
                <a16:creationId xmlns:a16="http://schemas.microsoft.com/office/drawing/2014/main" id="{46794D8A-5F95-8D43-BB31-94D5155499C8}"/>
              </a:ext>
            </a:extLst>
          </p:cNvPr>
          <p:cNvSpPr>
            <a:spLocks noGrp="1"/>
          </p:cNvSpPr>
          <p:nvPr>
            <p:ph type="title"/>
          </p:nvPr>
        </p:nvSpPr>
        <p:spPr/>
        <p:txBody>
          <a:bodyPr/>
          <a:lstStyle/>
          <a:p>
            <a:pPr algn="ctr"/>
            <a:r>
              <a:rPr lang="en-US" altLang="en-US">
                <a:ea typeface="ＭＳ Ｐゴシック" panose="020B0600070205080204" pitchFamily="34" charset="-128"/>
              </a:rPr>
              <a:t>Constructive Sales</a:t>
            </a:r>
            <a:endParaRPr lang="en-US" altLang="en-US" dirty="0">
              <a:ea typeface="ＭＳ Ｐゴシック" panose="020B0600070205080204" pitchFamily="34" charset="-128"/>
            </a:endParaRPr>
          </a:p>
        </p:txBody>
      </p:sp>
      <p:sp>
        <p:nvSpPr>
          <p:cNvPr id="214018" name="Content Placeholder 2">
            <a:extLst>
              <a:ext uri="{FF2B5EF4-FFF2-40B4-BE49-F238E27FC236}">
                <a16:creationId xmlns:a16="http://schemas.microsoft.com/office/drawing/2014/main" id="{71068B0F-57C7-BA43-B7C1-F362DCCAFBE6}"/>
              </a:ext>
            </a:extLst>
          </p:cNvPr>
          <p:cNvSpPr>
            <a:spLocks noGrp="1"/>
          </p:cNvSpPr>
          <p:nvPr>
            <p:ph idx="1"/>
          </p:nvPr>
        </p:nvSpPr>
        <p:spPr/>
        <p:txBody>
          <a:bodyPr/>
          <a:lstStyle/>
          <a:p>
            <a:r>
              <a:rPr lang="en-US" altLang="en-US" sz="2100">
                <a:ea typeface="ＭＳ Ｐゴシック" panose="020B0600070205080204" pitchFamily="34" charset="-128"/>
              </a:rPr>
              <a:t>§1259</a:t>
            </a:r>
          </a:p>
          <a:p>
            <a:r>
              <a:rPr lang="en-US" altLang="en-US">
                <a:ea typeface="ＭＳ Ｐゴシック" panose="020B0600070205080204" pitchFamily="34" charset="-128"/>
              </a:rPr>
              <a:t>Anschutz</a:t>
            </a:r>
          </a:p>
          <a:p>
            <a:pPr lvl="1"/>
            <a:r>
              <a:rPr lang="en-US" altLang="en-US" sz="2000">
                <a:ea typeface="ＭＳ Ｐゴシック" panose="020B0600070205080204" pitchFamily="34" charset="-128"/>
              </a:rPr>
              <a:t>Court found that Anschutz did not violate Sec. 1259</a:t>
            </a:r>
          </a:p>
          <a:p>
            <a:pPr lvl="1"/>
            <a:r>
              <a:rPr lang="en-US" altLang="en-US" sz="2000">
                <a:ea typeface="ＭＳ Ｐゴシック" panose="020B0600070205080204" pitchFamily="34" charset="-128"/>
              </a:rPr>
              <a:t>Court found that Anschutz had a taxable transaction because the lending of the stock did not meet the requirements of Sec. 1058</a:t>
            </a:r>
          </a:p>
          <a:p>
            <a:pPr lvl="2"/>
            <a:r>
              <a:rPr lang="en-US" altLang="en-US">
                <a:ea typeface="ＭＳ Ｐゴシック" panose="020B0600070205080204" pitchFamily="34" charset="-128"/>
              </a:rPr>
              <a:t>The Court combined the pre-paid forward contract and the stock loan</a:t>
            </a:r>
          </a:p>
          <a:p>
            <a:pPr lvl="2"/>
            <a:r>
              <a:rPr lang="en-US" altLang="en-US">
                <a:ea typeface="ＭＳ Ｐゴシック" panose="020B0600070205080204" pitchFamily="34" charset="-128"/>
              </a:rPr>
              <a:t>As such, Anschutz entered into a stock loan agreement that reduced its profit potential and risk of loss in the stock being lent</a:t>
            </a:r>
          </a:p>
          <a:p>
            <a:pPr lvl="2"/>
            <a:r>
              <a:rPr lang="en-US" altLang="en-US">
                <a:ea typeface="ＭＳ Ｐゴシック" panose="020B0600070205080204" pitchFamily="34" charset="-128"/>
              </a:rPr>
              <a:t>Court found that the amount realized was the cash that Anschutz received, not the fair market value of the underlying stock</a:t>
            </a:r>
          </a:p>
        </p:txBody>
      </p:sp>
      <p:sp>
        <p:nvSpPr>
          <p:cNvPr id="214019" name="Slide Number Placeholder 3">
            <a:extLst>
              <a:ext uri="{FF2B5EF4-FFF2-40B4-BE49-F238E27FC236}">
                <a16:creationId xmlns:a16="http://schemas.microsoft.com/office/drawing/2014/main" id="{439257BF-414B-C34D-9277-F02B0DD348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BA267C1-0B0C-7749-9401-05BDB7D985C1}" type="slidenum">
              <a:rPr lang="en-US" altLang="en-US" sz="1200">
                <a:solidFill>
                  <a:srgbClr val="898989"/>
                </a:solidFill>
              </a:rPr>
              <a:pPr>
                <a:spcBef>
                  <a:spcPct val="0"/>
                </a:spcBef>
                <a:buFontTx/>
                <a:buNone/>
              </a:pPr>
              <a:t>39</a:t>
            </a:fld>
            <a:endParaRPr lang="en-US" altLang="en-US" sz="1200">
              <a:solidFill>
                <a:srgbClr val="898989"/>
              </a:solidFill>
            </a:endParaRPr>
          </a:p>
        </p:txBody>
      </p:sp>
    </p:spTree>
    <p:extLst>
      <p:ext uri="{BB962C8B-B14F-4D97-AF65-F5344CB8AC3E}">
        <p14:creationId xmlns:p14="http://schemas.microsoft.com/office/powerpoint/2010/main" val="556680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 Sales</a:t>
            </a:r>
          </a:p>
        </p:txBody>
      </p:sp>
      <p:sp>
        <p:nvSpPr>
          <p:cNvPr id="3" name="Content Placeholder 2"/>
          <p:cNvSpPr>
            <a:spLocks noGrp="1"/>
          </p:cNvSpPr>
          <p:nvPr>
            <p:ph idx="1"/>
          </p:nvPr>
        </p:nvSpPr>
        <p:spPr/>
        <p:txBody>
          <a:bodyPr/>
          <a:lstStyle/>
          <a:p>
            <a:r>
              <a:rPr lang="en-US" dirty="0"/>
              <a:t>Facts:</a:t>
            </a:r>
          </a:p>
          <a:p>
            <a:r>
              <a:rPr lang="en-US" dirty="0"/>
              <a:t>Investor has unrealized loss in the ABC S&amp;P 500 mutual fund</a:t>
            </a:r>
          </a:p>
          <a:p>
            <a:r>
              <a:rPr lang="en-US" dirty="0"/>
              <a:t>Goal – recognize loss – stay invested in S&amp;P 500</a:t>
            </a:r>
          </a:p>
        </p:txBody>
      </p:sp>
      <p:sp>
        <p:nvSpPr>
          <p:cNvPr id="4" name="Slide Number Placeholder 3"/>
          <p:cNvSpPr>
            <a:spLocks noGrp="1"/>
          </p:cNvSpPr>
          <p:nvPr>
            <p:ph type="sldNum" sz="quarter" idx="12"/>
          </p:nvPr>
        </p:nvSpPr>
        <p:spPr>
          <a:xfrm>
            <a:off x="8610600" y="6129337"/>
            <a:ext cx="2743200" cy="365125"/>
          </a:xfrm>
        </p:spPr>
        <p:txBody>
          <a:bodyPr/>
          <a:lstStyle/>
          <a:p>
            <a:fld id="{9BEF1E1A-1EDC-4FAF-A76B-B5AD21EBB8A9}" type="slidenum">
              <a:rPr lang="en-US" smtClean="0"/>
              <a:t>4</a:t>
            </a:fld>
            <a:endParaRPr lang="en-US" dirty="0"/>
          </a:p>
        </p:txBody>
      </p:sp>
    </p:spTree>
    <p:extLst>
      <p:ext uri="{BB962C8B-B14F-4D97-AF65-F5344CB8AC3E}">
        <p14:creationId xmlns:p14="http://schemas.microsoft.com/office/powerpoint/2010/main" val="2391165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5470" y="152400"/>
            <a:ext cx="6937131" cy="685800"/>
          </a:xfrm>
        </p:spPr>
        <p:txBody>
          <a:bodyPr>
            <a:normAutofit fontScale="90000"/>
          </a:bodyPr>
          <a:lstStyle/>
          <a:p>
            <a:r>
              <a:rPr lang="en-US" dirty="0"/>
              <a:t>Tax Planning using §1259</a:t>
            </a:r>
          </a:p>
        </p:txBody>
      </p:sp>
      <p:sp>
        <p:nvSpPr>
          <p:cNvPr id="2" name="Slide Number Placeholder 1"/>
          <p:cNvSpPr>
            <a:spLocks noGrp="1"/>
          </p:cNvSpPr>
          <p:nvPr>
            <p:ph type="sldNum" sz="quarter" idx="4294967295"/>
          </p:nvPr>
        </p:nvSpPr>
        <p:spPr>
          <a:xfrm>
            <a:off x="4800600" y="6248400"/>
            <a:ext cx="1905000" cy="457200"/>
          </a:xfrm>
          <a:prstGeom prst="rect">
            <a:avLst/>
          </a:prstGeom>
        </p:spPr>
        <p:txBody>
          <a:bodyPr/>
          <a:lstStyle/>
          <a:p>
            <a:pPr>
              <a:defRPr/>
            </a:pPr>
            <a:fld id="{851DEF6B-DB9E-4E9C-9A12-ACA3DF51806F}" type="slidenum">
              <a:rPr lang="en-US" smtClean="0"/>
              <a:pPr>
                <a:defRPr/>
              </a:pPr>
              <a:t>40</a:t>
            </a:fld>
            <a:endParaRPr lang="en-US" dirty="0"/>
          </a:p>
        </p:txBody>
      </p:sp>
      <p:sp>
        <p:nvSpPr>
          <p:cNvPr id="4" name="Rectangle 3"/>
          <p:cNvSpPr/>
          <p:nvPr/>
        </p:nvSpPr>
        <p:spPr>
          <a:xfrm>
            <a:off x="1542036" y="1134168"/>
            <a:ext cx="8211564" cy="4844018"/>
          </a:xfrm>
          <a:prstGeom prst="rect">
            <a:avLst/>
          </a:prstGeom>
        </p:spPr>
        <p:txBody>
          <a:bodyPr wrap="square">
            <a:spAutoFit/>
          </a:bodyPr>
          <a:lstStyle/>
          <a:p>
            <a:pPr algn="just">
              <a:lnSpc>
                <a:spcPct val="115000"/>
              </a:lnSpc>
            </a:pPr>
            <a:r>
              <a:rPr lang="en-US" sz="1600" dirty="0">
                <a:solidFill>
                  <a:srgbClr val="000000"/>
                </a:solidFill>
                <a:latin typeface="Arial" panose="020B0604020202020204" pitchFamily="34" charset="0"/>
                <a:ea typeface="MS PGothic" panose="020B0600070205080204" pitchFamily="34" charset="-128"/>
              </a:rPr>
              <a:t>Assume that you have substantial unrealized gains in your portfolio which have aged to Long Term (“LT”) and you would like to buy some more time in order to decide when to recognize the capital gain…</a:t>
            </a:r>
            <a:endParaRPr lang="en-US" sz="2800" dirty="0"/>
          </a:p>
          <a:p>
            <a:pPr algn="just">
              <a:lnSpc>
                <a:spcPct val="115000"/>
              </a:lnSpc>
            </a:pPr>
            <a:r>
              <a:rPr lang="en-US" sz="1050" dirty="0">
                <a:solidFill>
                  <a:srgbClr val="000000"/>
                </a:solidFill>
                <a:latin typeface="Arial" panose="020B0604020202020204" pitchFamily="34" charset="0"/>
                <a:ea typeface="MS PGothic" panose="020B0600070205080204" pitchFamily="34" charset="-128"/>
              </a:rPr>
              <a:t> </a:t>
            </a:r>
            <a:endParaRPr lang="en-US" sz="2800" dirty="0"/>
          </a:p>
          <a:p>
            <a:pPr marL="342900" indent="-342900" algn="just">
              <a:lnSpc>
                <a:spcPct val="115000"/>
              </a:lnSpc>
              <a:buSzPts val="1400"/>
              <a:buFont typeface="Symbol" panose="05050102010706020507" pitchFamily="18" charset="2"/>
              <a:buChar char=""/>
            </a:pPr>
            <a:r>
              <a:rPr lang="en-US" sz="1600" dirty="0">
                <a:solidFill>
                  <a:srgbClr val="000000"/>
                </a:solidFill>
                <a:latin typeface="Arial" panose="020B0604020202020204" pitchFamily="34" charset="0"/>
                <a:ea typeface="MS PGothic" panose="020B0600070205080204" pitchFamily="34" charset="-128"/>
                <a:cs typeface="Calibri" panose="020F0502020204030204" pitchFamily="34" charset="0"/>
              </a:rPr>
              <a:t>You can enter into an offsetting position and cause a constructive sale and potentially realize the gain in 2021.</a:t>
            </a:r>
            <a:endParaRPr lang="en-US" sz="2800" dirty="0">
              <a:ea typeface="Times New Roman" panose="02020603050405020304" pitchFamily="18" charset="0"/>
              <a:cs typeface="Calibri" panose="020F0502020204030204" pitchFamily="34" charset="0"/>
            </a:endParaRPr>
          </a:p>
          <a:p>
            <a:pPr marL="485775" algn="just">
              <a:lnSpc>
                <a:spcPct val="115000"/>
              </a:lnSpc>
            </a:pPr>
            <a:r>
              <a:rPr lang="en-US" sz="1100" dirty="0">
                <a:solidFill>
                  <a:srgbClr val="00B050"/>
                </a:solidFill>
                <a:latin typeface="Arial" panose="020B0604020202020204" pitchFamily="34" charset="0"/>
              </a:rPr>
              <a:t> </a:t>
            </a:r>
            <a:endParaRPr lang="en-US" sz="2800" dirty="0"/>
          </a:p>
          <a:p>
            <a:pPr marL="342900" indent="-342900" algn="just">
              <a:lnSpc>
                <a:spcPct val="115000"/>
              </a:lnSpc>
              <a:buSzPts val="1400"/>
              <a:buFont typeface="Symbol" panose="05050102010706020507" pitchFamily="18" charset="2"/>
              <a:buChar char=""/>
            </a:pPr>
            <a:r>
              <a:rPr lang="en-US" sz="1600" dirty="0">
                <a:solidFill>
                  <a:srgbClr val="000000"/>
                </a:solidFill>
                <a:latin typeface="Arial" panose="020B0604020202020204" pitchFamily="34" charset="0"/>
                <a:ea typeface="MS PGothic" panose="020B0600070205080204" pitchFamily="34" charset="-128"/>
                <a:cs typeface="Calibri" panose="020F0502020204030204" pitchFamily="34" charset="0"/>
              </a:rPr>
              <a:t>If the status of your tax picture for 2021/2022 is more clear towards the end of January 2022, you still have time to :</a:t>
            </a:r>
            <a:endParaRPr lang="en-US" sz="2800" dirty="0">
              <a:ea typeface="Times New Roman" panose="02020603050405020304" pitchFamily="18" charset="0"/>
              <a:cs typeface="Calibri" panose="020F0502020204030204" pitchFamily="34" charset="0"/>
            </a:endParaRPr>
          </a:p>
          <a:p>
            <a:pPr marL="742950" lvl="1" indent="-285750" algn="just">
              <a:lnSpc>
                <a:spcPct val="115000"/>
              </a:lnSpc>
              <a:buFont typeface="Courier New" panose="02070309020205020404" pitchFamily="49" charset="0"/>
              <a:buChar char="o"/>
            </a:pPr>
            <a:r>
              <a:rPr lang="en-US" sz="1600" dirty="0">
                <a:solidFill>
                  <a:srgbClr val="000000"/>
                </a:solidFill>
                <a:latin typeface="Arial" panose="020B0604020202020204" pitchFamily="34" charset="0"/>
                <a:ea typeface="MS PGothic" panose="020B0600070205080204" pitchFamily="34" charset="-128"/>
              </a:rPr>
              <a:t>Unwind the constructive gain(s) by utilizing the “short term hedging exception” – thereby continuing to defer the LT unrealized gains to 2022 and beyond.</a:t>
            </a:r>
            <a:endParaRPr lang="en-US" sz="2800" dirty="0"/>
          </a:p>
          <a:p>
            <a:pPr marL="914400" algn="just">
              <a:lnSpc>
                <a:spcPct val="115000"/>
              </a:lnSpc>
            </a:pPr>
            <a:r>
              <a:rPr lang="en-US" sz="1100" dirty="0">
                <a:solidFill>
                  <a:srgbClr val="00B050"/>
                </a:solidFill>
                <a:latin typeface="Arial" panose="020B0604020202020204" pitchFamily="34" charset="0"/>
              </a:rPr>
              <a:t> </a:t>
            </a:r>
            <a:endParaRPr lang="en-US" sz="2800" dirty="0"/>
          </a:p>
          <a:p>
            <a:pPr marL="342900" indent="-342900" algn="just">
              <a:lnSpc>
                <a:spcPct val="115000"/>
              </a:lnSpc>
              <a:buSzPts val="1400"/>
              <a:buFont typeface="Symbol" panose="05050102010706020507" pitchFamily="18" charset="2"/>
              <a:buChar char=""/>
            </a:pPr>
            <a:r>
              <a:rPr lang="en-US" sz="1600" dirty="0">
                <a:solidFill>
                  <a:srgbClr val="000000"/>
                </a:solidFill>
                <a:latin typeface="Arial" panose="020B0604020202020204" pitchFamily="34" charset="0"/>
                <a:ea typeface="MS PGothic" panose="020B0600070205080204" pitchFamily="34" charset="-128"/>
                <a:cs typeface="Calibri" panose="020F0502020204030204" pitchFamily="34" charset="0"/>
              </a:rPr>
              <a:t>If the status of your tax picture for 2021/2022 is more clear by early to mid-March 2022, you still have time to :</a:t>
            </a:r>
            <a:endParaRPr lang="en-US" sz="2800" dirty="0">
              <a:ea typeface="Times New Roman" panose="02020603050405020304" pitchFamily="18" charset="0"/>
              <a:cs typeface="Calibri" panose="020F0502020204030204" pitchFamily="34" charset="0"/>
            </a:endParaRPr>
          </a:p>
          <a:p>
            <a:pPr marL="742950" lvl="1" indent="-285750" algn="just">
              <a:lnSpc>
                <a:spcPct val="115000"/>
              </a:lnSpc>
              <a:buFont typeface="Courier New" panose="02070309020205020404" pitchFamily="49" charset="0"/>
              <a:buChar char="o"/>
            </a:pPr>
            <a:r>
              <a:rPr lang="en-US" sz="1600" dirty="0">
                <a:solidFill>
                  <a:srgbClr val="000000"/>
                </a:solidFill>
                <a:latin typeface="Arial" panose="020B0604020202020204" pitchFamily="34" charset="0"/>
                <a:ea typeface="MS PGothic" panose="020B0600070205080204" pitchFamily="34" charset="-128"/>
              </a:rPr>
              <a:t>Violate the 60-day un-hedged portion of the short term hedging exception in order to recognize the constructive gain(s) in 2021.</a:t>
            </a:r>
          </a:p>
          <a:p>
            <a:pPr lvl="1" algn="just">
              <a:lnSpc>
                <a:spcPct val="115000"/>
              </a:lnSpc>
            </a:pPr>
            <a:endParaRPr lang="en-US" sz="2800" dirty="0"/>
          </a:p>
        </p:txBody>
      </p:sp>
    </p:spTree>
    <p:extLst>
      <p:ext uri="{BB962C8B-B14F-4D97-AF65-F5344CB8AC3E}">
        <p14:creationId xmlns:p14="http://schemas.microsoft.com/office/powerpoint/2010/main" val="2731113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3F56-599A-452F-B21A-981666EA75A2}"/>
              </a:ext>
            </a:extLst>
          </p:cNvPr>
          <p:cNvSpPr>
            <a:spLocks noGrp="1"/>
          </p:cNvSpPr>
          <p:nvPr>
            <p:ph type="title"/>
          </p:nvPr>
        </p:nvSpPr>
        <p:spPr/>
        <p:txBody>
          <a:bodyPr/>
          <a:lstStyle/>
          <a:p>
            <a:r>
              <a:rPr lang="en-US" dirty="0"/>
              <a:t>Is a constructive sale a real sale of securities? </a:t>
            </a:r>
          </a:p>
        </p:txBody>
      </p:sp>
      <p:sp>
        <p:nvSpPr>
          <p:cNvPr id="3" name="Content Placeholder 2">
            <a:extLst>
              <a:ext uri="{FF2B5EF4-FFF2-40B4-BE49-F238E27FC236}">
                <a16:creationId xmlns:a16="http://schemas.microsoft.com/office/drawing/2014/main" id="{8B00D889-865F-4C3A-99F6-8DA17A384ADE}"/>
              </a:ext>
            </a:extLst>
          </p:cNvPr>
          <p:cNvSpPr>
            <a:spLocks noGrp="1"/>
          </p:cNvSpPr>
          <p:nvPr>
            <p:ph idx="1"/>
          </p:nvPr>
        </p:nvSpPr>
        <p:spPr/>
        <p:txBody>
          <a:bodyPr>
            <a:normAutofit/>
          </a:bodyPr>
          <a:lstStyle/>
          <a:p>
            <a:pPr marL="0" indent="0">
              <a:buNone/>
            </a:pPr>
            <a:r>
              <a:rPr lang="en-US" sz="3600" dirty="0"/>
              <a:t>A </a:t>
            </a:r>
            <a:r>
              <a:rPr lang="en-US" sz="3600" dirty="0">
                <a:effectLst/>
                <a:ea typeface="Calibri" panose="020F0502020204030204" pitchFamily="34" charset="0"/>
              </a:rPr>
              <a:t>–</a:t>
            </a:r>
            <a:r>
              <a:rPr lang="en-US" sz="3600" dirty="0"/>
              <a:t> yes </a:t>
            </a:r>
          </a:p>
          <a:p>
            <a:pPr marL="0" indent="0">
              <a:buNone/>
            </a:pPr>
            <a:endParaRPr lang="en-US" sz="3600" dirty="0"/>
          </a:p>
          <a:p>
            <a:pPr marL="0" indent="0">
              <a:buNone/>
            </a:pPr>
            <a:r>
              <a:rPr lang="en-US" sz="3600" dirty="0"/>
              <a:t>B </a:t>
            </a:r>
            <a:r>
              <a:rPr lang="en-US" sz="3600" dirty="0">
                <a:effectLst/>
                <a:ea typeface="Calibri" panose="020F0502020204030204" pitchFamily="34" charset="0"/>
              </a:rPr>
              <a:t>–  no</a:t>
            </a:r>
          </a:p>
          <a:p>
            <a:pPr marL="0" indent="0">
              <a:buNone/>
            </a:pPr>
            <a:endParaRPr lang="en-US" sz="3600" dirty="0"/>
          </a:p>
          <a:p>
            <a:pPr marL="0" indent="0">
              <a:buNone/>
            </a:pPr>
            <a:r>
              <a:rPr lang="en-US" sz="3600" dirty="0"/>
              <a:t>C </a:t>
            </a:r>
            <a:r>
              <a:rPr lang="en-US" sz="3600" dirty="0">
                <a:effectLst/>
                <a:ea typeface="Calibri" panose="020F0502020204030204" pitchFamily="34" charset="0"/>
              </a:rPr>
              <a:t>– </a:t>
            </a:r>
            <a:r>
              <a:rPr lang="en-US" sz="3600" dirty="0"/>
              <a:t>sometimes </a:t>
            </a:r>
          </a:p>
        </p:txBody>
      </p:sp>
      <p:sp>
        <p:nvSpPr>
          <p:cNvPr id="4" name="Slide Number Placeholder 3">
            <a:extLst>
              <a:ext uri="{FF2B5EF4-FFF2-40B4-BE49-F238E27FC236}">
                <a16:creationId xmlns:a16="http://schemas.microsoft.com/office/drawing/2014/main" id="{E7218E0E-EFD4-49E0-8C12-E2C94EC184D8}"/>
              </a:ext>
            </a:extLst>
          </p:cNvPr>
          <p:cNvSpPr>
            <a:spLocks noGrp="1"/>
          </p:cNvSpPr>
          <p:nvPr>
            <p:ph type="sldNum" sz="quarter" idx="12"/>
          </p:nvPr>
        </p:nvSpPr>
        <p:spPr/>
        <p:txBody>
          <a:bodyPr/>
          <a:lstStyle/>
          <a:p>
            <a:fld id="{9BEF1E1A-1EDC-4FAF-A76B-B5AD21EBB8A9}" type="slidenum">
              <a:rPr lang="en-US" smtClean="0"/>
              <a:t>41</a:t>
            </a:fld>
            <a:endParaRPr lang="en-US"/>
          </a:p>
        </p:txBody>
      </p:sp>
    </p:spTree>
    <p:extLst>
      <p:ext uri="{BB962C8B-B14F-4D97-AF65-F5344CB8AC3E}">
        <p14:creationId xmlns:p14="http://schemas.microsoft.com/office/powerpoint/2010/main" val="465333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6A8EE-7E03-407F-8DEF-57FA2477136A}"/>
              </a:ext>
            </a:extLst>
          </p:cNvPr>
          <p:cNvSpPr>
            <a:spLocks noGrp="1"/>
          </p:cNvSpPr>
          <p:nvPr>
            <p:ph type="title"/>
          </p:nvPr>
        </p:nvSpPr>
        <p:spPr/>
        <p:txBody>
          <a:bodyPr/>
          <a:lstStyle/>
          <a:p>
            <a:r>
              <a:rPr lang="en-US" dirty="0"/>
              <a:t>Swaps</a:t>
            </a:r>
          </a:p>
        </p:txBody>
      </p:sp>
      <p:sp>
        <p:nvSpPr>
          <p:cNvPr id="3" name="Slide Number Placeholder 2"/>
          <p:cNvSpPr>
            <a:spLocks noGrp="1"/>
          </p:cNvSpPr>
          <p:nvPr>
            <p:ph type="sldNum" sz="quarter" idx="12"/>
          </p:nvPr>
        </p:nvSpPr>
        <p:spPr/>
        <p:txBody>
          <a:bodyPr/>
          <a:lstStyle/>
          <a:p>
            <a:fld id="{9BEF1E1A-1EDC-4FAF-A76B-B5AD21EBB8A9}" type="slidenum">
              <a:rPr lang="en-US" smtClean="0"/>
              <a:t>42</a:t>
            </a:fld>
            <a:endParaRPr lang="en-US"/>
          </a:p>
        </p:txBody>
      </p:sp>
    </p:spTree>
    <p:extLst>
      <p:ext uri="{BB962C8B-B14F-4D97-AF65-F5344CB8AC3E}">
        <p14:creationId xmlns:p14="http://schemas.microsoft.com/office/powerpoint/2010/main" val="1907979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6A8EE-7E03-407F-8DEF-57FA2477136A}"/>
              </a:ext>
            </a:extLst>
          </p:cNvPr>
          <p:cNvSpPr>
            <a:spLocks noGrp="1"/>
          </p:cNvSpPr>
          <p:nvPr>
            <p:ph type="title"/>
          </p:nvPr>
        </p:nvSpPr>
        <p:spPr/>
        <p:txBody>
          <a:bodyPr/>
          <a:lstStyle/>
          <a:p>
            <a:r>
              <a:rPr lang="en-US" dirty="0"/>
              <a:t>Swaps</a:t>
            </a:r>
          </a:p>
        </p:txBody>
      </p:sp>
      <p:sp>
        <p:nvSpPr>
          <p:cNvPr id="3" name="Content Placeholder 2">
            <a:extLst>
              <a:ext uri="{FF2B5EF4-FFF2-40B4-BE49-F238E27FC236}">
                <a16:creationId xmlns:a16="http://schemas.microsoft.com/office/drawing/2014/main" id="{056A441B-D647-4395-B7B0-1A3A005F08DA}"/>
              </a:ext>
            </a:extLst>
          </p:cNvPr>
          <p:cNvSpPr>
            <a:spLocks noGrp="1"/>
          </p:cNvSpPr>
          <p:nvPr>
            <p:ph idx="1"/>
          </p:nvPr>
        </p:nvSpPr>
        <p:spPr>
          <a:xfrm>
            <a:off x="838200" y="1336431"/>
            <a:ext cx="10515600" cy="4609874"/>
          </a:xfrm>
        </p:spPr>
        <p:txBody>
          <a:bodyPr>
            <a:normAutofit fontScale="92500" lnSpcReduction="20000"/>
          </a:bodyPr>
          <a:lstStyle/>
          <a:p>
            <a:pPr lvl="0"/>
            <a:r>
              <a:rPr lang="en-US" dirty="0"/>
              <a:t>Tax treatment governed by IRC Section 446</a:t>
            </a:r>
          </a:p>
          <a:p>
            <a:pPr lvl="1"/>
            <a:r>
              <a:rPr lang="en-US" dirty="0"/>
              <a:t>Bullet SWAPs or forwards – capital gain treatment upon settlement</a:t>
            </a:r>
          </a:p>
          <a:p>
            <a:pPr lvl="1"/>
            <a:r>
              <a:rPr lang="en-US" dirty="0"/>
              <a:t>Other SWAPs – Notional Principal Contracts</a:t>
            </a:r>
          </a:p>
          <a:p>
            <a:pPr lvl="2"/>
            <a:r>
              <a:rPr lang="en-US" dirty="0"/>
              <a:t>Periodic Payment – Ordinary treatment</a:t>
            </a:r>
          </a:p>
          <a:p>
            <a:pPr lvl="2"/>
            <a:r>
              <a:rPr lang="en-US" dirty="0"/>
              <a:t>Termination Payment – Capital gain treatment</a:t>
            </a:r>
          </a:p>
          <a:p>
            <a:r>
              <a:rPr lang="en-US" dirty="0"/>
              <a:t>Trader v. Investor Funds</a:t>
            </a:r>
          </a:p>
          <a:p>
            <a:pPr lvl="1"/>
            <a:r>
              <a:rPr lang="en-US" dirty="0"/>
              <a:t>§162</a:t>
            </a:r>
          </a:p>
          <a:p>
            <a:pPr lvl="2"/>
            <a:r>
              <a:rPr lang="en-US" dirty="0"/>
              <a:t>Amounts taken into account include period payments and </a:t>
            </a:r>
            <a:r>
              <a:rPr lang="en-US" dirty="0" err="1"/>
              <a:t>MTM</a:t>
            </a:r>
            <a:r>
              <a:rPr lang="en-US" dirty="0"/>
              <a:t> are ordinary &amp; necessary business expenses for a trader</a:t>
            </a:r>
          </a:p>
          <a:p>
            <a:pPr lvl="1"/>
            <a:r>
              <a:rPr lang="en-US" dirty="0"/>
              <a:t>§212</a:t>
            </a:r>
          </a:p>
          <a:p>
            <a:pPr lvl="2"/>
            <a:r>
              <a:rPr lang="en-US" dirty="0"/>
              <a:t>Amounts taken into account include period payments and </a:t>
            </a:r>
            <a:r>
              <a:rPr lang="en-US" dirty="0" err="1"/>
              <a:t>MTM</a:t>
            </a:r>
            <a:r>
              <a:rPr lang="en-US" dirty="0"/>
              <a:t> are subject to 2% </a:t>
            </a:r>
            <a:r>
              <a:rPr lang="en-US" dirty="0" err="1"/>
              <a:t>AGI</a:t>
            </a:r>
            <a:r>
              <a:rPr lang="en-US" dirty="0"/>
              <a:t> floor limitation for an investor</a:t>
            </a:r>
          </a:p>
          <a:p>
            <a:pPr lvl="3"/>
            <a:r>
              <a:rPr lang="en-US" dirty="0"/>
              <a:t>Contract by contract?</a:t>
            </a:r>
          </a:p>
          <a:p>
            <a:pPr lvl="4"/>
            <a:r>
              <a:rPr lang="en-US" dirty="0"/>
              <a:t>So periodic payments received are taxable but periodic payments made are not deductible?!?!?</a:t>
            </a:r>
          </a:p>
          <a:p>
            <a:pPr lvl="5"/>
            <a:r>
              <a:rPr lang="en-US" dirty="0"/>
              <a:t>This directly contradicts the final 1994 NPC </a:t>
            </a:r>
            <a:r>
              <a:rPr lang="en-US" dirty="0" err="1"/>
              <a:t>regs</a:t>
            </a:r>
            <a:r>
              <a:rPr lang="en-US" dirty="0"/>
              <a:t> which provide that the net expense from a swap be deductible from gross income</a:t>
            </a:r>
          </a:p>
        </p:txBody>
      </p:sp>
      <p:sp>
        <p:nvSpPr>
          <p:cNvPr id="5" name="Slide Number Placeholder 4"/>
          <p:cNvSpPr>
            <a:spLocks noGrp="1"/>
          </p:cNvSpPr>
          <p:nvPr>
            <p:ph type="sldNum" sz="quarter" idx="12"/>
          </p:nvPr>
        </p:nvSpPr>
        <p:spPr>
          <a:xfrm>
            <a:off x="8610600" y="6177799"/>
            <a:ext cx="2743200" cy="365125"/>
          </a:xfrm>
        </p:spPr>
        <p:txBody>
          <a:bodyPr/>
          <a:lstStyle/>
          <a:p>
            <a:fld id="{9BEF1E1A-1EDC-4FAF-A76B-B5AD21EBB8A9}" type="slidenum">
              <a:rPr lang="en-US" smtClean="0"/>
              <a:t>43</a:t>
            </a:fld>
            <a:endParaRPr lang="en-US"/>
          </a:p>
        </p:txBody>
      </p:sp>
    </p:spTree>
    <p:extLst>
      <p:ext uri="{BB962C8B-B14F-4D97-AF65-F5344CB8AC3E}">
        <p14:creationId xmlns:p14="http://schemas.microsoft.com/office/powerpoint/2010/main" val="1333480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Allocations</a:t>
            </a:r>
          </a:p>
        </p:txBody>
      </p:sp>
      <p:sp>
        <p:nvSpPr>
          <p:cNvPr id="3" name="Slide Number Placeholder 2"/>
          <p:cNvSpPr>
            <a:spLocks noGrp="1"/>
          </p:cNvSpPr>
          <p:nvPr>
            <p:ph type="sldNum" sz="quarter" idx="12"/>
          </p:nvPr>
        </p:nvSpPr>
        <p:spPr/>
        <p:txBody>
          <a:bodyPr/>
          <a:lstStyle/>
          <a:p>
            <a:fld id="{9BEF1E1A-1EDC-4FAF-A76B-B5AD21EBB8A9}" type="slidenum">
              <a:rPr lang="en-US" smtClean="0"/>
              <a:t>44</a:t>
            </a:fld>
            <a:endParaRPr lang="en-US"/>
          </a:p>
        </p:txBody>
      </p:sp>
    </p:spTree>
    <p:extLst>
      <p:ext uri="{BB962C8B-B14F-4D97-AF65-F5344CB8AC3E}">
        <p14:creationId xmlns:p14="http://schemas.microsoft.com/office/powerpoint/2010/main" val="2991872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Allocations – Book and Tax Capital</a:t>
            </a:r>
          </a:p>
        </p:txBody>
      </p:sp>
      <p:sp>
        <p:nvSpPr>
          <p:cNvPr id="3" name="Content Placeholder 2"/>
          <p:cNvSpPr>
            <a:spLocks noGrp="1"/>
          </p:cNvSpPr>
          <p:nvPr>
            <p:ph idx="1"/>
          </p:nvPr>
        </p:nvSpPr>
        <p:spPr/>
        <p:txBody>
          <a:bodyPr/>
          <a:lstStyle/>
          <a:p>
            <a:r>
              <a:rPr lang="en-US" dirty="0"/>
              <a:t>Distinction must be made between a partner’s book and tax capital accounts.</a:t>
            </a:r>
          </a:p>
          <a:p>
            <a:pPr lvl="1"/>
            <a:r>
              <a:rPr lang="en-US" dirty="0"/>
              <a:t>“Outside basis” – IRC Section 722</a:t>
            </a:r>
          </a:p>
          <a:p>
            <a:pPr lvl="1"/>
            <a:r>
              <a:rPr lang="en-US" dirty="0"/>
              <a:t>“Inside basis” – IRC Section 723</a:t>
            </a:r>
          </a:p>
          <a:p>
            <a:pPr lvl="1"/>
            <a:r>
              <a:rPr lang="en-US" dirty="0"/>
              <a:t>In securities partnerships, this relationship gets tricky due to unrealized gains and losses</a:t>
            </a:r>
          </a:p>
          <a:p>
            <a:r>
              <a:rPr lang="en-US" dirty="0"/>
              <a:t>Timing differences create disparities in book and tax capital which must be considered when allocating gains and losses from trading</a:t>
            </a:r>
          </a:p>
          <a:p>
            <a:r>
              <a:rPr lang="en-US" dirty="0"/>
              <a:t>Basic concept – the book-tax disparity is the partner’s personal cumulative unrealized gain or loss since he entered the fund.</a:t>
            </a:r>
          </a:p>
        </p:txBody>
      </p:sp>
      <p:sp>
        <p:nvSpPr>
          <p:cNvPr id="4" name="Slide Number Placeholder 3"/>
          <p:cNvSpPr>
            <a:spLocks noGrp="1"/>
          </p:cNvSpPr>
          <p:nvPr>
            <p:ph type="sldNum" sz="quarter" idx="12"/>
          </p:nvPr>
        </p:nvSpPr>
        <p:spPr>
          <a:xfrm>
            <a:off x="8610600" y="6176963"/>
            <a:ext cx="2743200" cy="365125"/>
          </a:xfrm>
        </p:spPr>
        <p:txBody>
          <a:bodyPr/>
          <a:lstStyle/>
          <a:p>
            <a:fld id="{9BEF1E1A-1EDC-4FAF-A76B-B5AD21EBB8A9}" type="slidenum">
              <a:rPr lang="en-US" smtClean="0"/>
              <a:t>45</a:t>
            </a:fld>
            <a:endParaRPr lang="en-US"/>
          </a:p>
        </p:txBody>
      </p:sp>
    </p:spTree>
    <p:extLst>
      <p:ext uri="{BB962C8B-B14F-4D97-AF65-F5344CB8AC3E}">
        <p14:creationId xmlns:p14="http://schemas.microsoft.com/office/powerpoint/2010/main" val="2769237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Aggregation for reverse 704(c) allocations</a:t>
            </a:r>
          </a:p>
        </p:txBody>
      </p:sp>
      <p:sp>
        <p:nvSpPr>
          <p:cNvPr id="3" name="Content Placeholder 2"/>
          <p:cNvSpPr>
            <a:spLocks noGrp="1"/>
          </p:cNvSpPr>
          <p:nvPr>
            <p:ph idx="1"/>
          </p:nvPr>
        </p:nvSpPr>
        <p:spPr/>
        <p:txBody>
          <a:bodyPr/>
          <a:lstStyle/>
          <a:p>
            <a:r>
              <a:rPr lang="en-US" dirty="0"/>
              <a:t>General concept is to allocate gains based on the differences between each partner’s book capital accounts and tax basis capital accounts.</a:t>
            </a:r>
          </a:p>
          <a:p>
            <a:r>
              <a:rPr lang="en-US" dirty="0"/>
              <a:t>Full or partial netting  may be used.</a:t>
            </a:r>
          </a:p>
          <a:p>
            <a:endParaRPr lang="en-US" dirty="0"/>
          </a:p>
        </p:txBody>
      </p:sp>
      <p:sp>
        <p:nvSpPr>
          <p:cNvPr id="4" name="Slide Number Placeholder 3"/>
          <p:cNvSpPr>
            <a:spLocks noGrp="1"/>
          </p:cNvSpPr>
          <p:nvPr>
            <p:ph type="sldNum" sz="quarter" idx="12"/>
          </p:nvPr>
        </p:nvSpPr>
        <p:spPr>
          <a:xfrm>
            <a:off x="8610600" y="6129337"/>
            <a:ext cx="2743200" cy="365125"/>
          </a:xfrm>
        </p:spPr>
        <p:txBody>
          <a:bodyPr/>
          <a:lstStyle/>
          <a:p>
            <a:fld id="{9BEF1E1A-1EDC-4FAF-A76B-B5AD21EBB8A9}" type="slidenum">
              <a:rPr lang="en-US" smtClean="0"/>
              <a:t>46</a:t>
            </a:fld>
            <a:endParaRPr lang="en-US" dirty="0"/>
          </a:p>
        </p:txBody>
      </p:sp>
    </p:spTree>
    <p:extLst>
      <p:ext uri="{BB962C8B-B14F-4D97-AF65-F5344CB8AC3E}">
        <p14:creationId xmlns:p14="http://schemas.microsoft.com/office/powerpoint/2010/main" val="1976160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Aggregation – Full Netting</a:t>
            </a:r>
          </a:p>
        </p:txBody>
      </p:sp>
      <p:sp>
        <p:nvSpPr>
          <p:cNvPr id="3" name="Content Placeholder 2"/>
          <p:cNvSpPr>
            <a:spLocks noGrp="1"/>
          </p:cNvSpPr>
          <p:nvPr>
            <p:ph idx="1"/>
          </p:nvPr>
        </p:nvSpPr>
        <p:spPr/>
        <p:txBody>
          <a:bodyPr/>
          <a:lstStyle/>
          <a:p>
            <a:r>
              <a:rPr lang="en-US" dirty="0"/>
              <a:t>Under the full netting approach, on the date of each capital account restatement, the partnership:</a:t>
            </a:r>
          </a:p>
          <a:p>
            <a:pPr lvl="1"/>
            <a:r>
              <a:rPr lang="en-US" dirty="0"/>
              <a:t>Nets its book gains and losses from “Qualified Financial Assets” since the last capital account restatement and allocates the net amount to its partners;</a:t>
            </a:r>
          </a:p>
          <a:p>
            <a:pPr lvl="1"/>
            <a:r>
              <a:rPr lang="en-US" dirty="0"/>
              <a:t>Nets tax gains and losses from QFAs since the last capital account restatement; and</a:t>
            </a:r>
          </a:p>
          <a:p>
            <a:pPr lvl="1"/>
            <a:r>
              <a:rPr lang="en-US" dirty="0"/>
              <a:t>Allocates the net tax gain or net tax loss to the partners in a manner that reduces the book-tax disparities of the individual partners.</a:t>
            </a:r>
          </a:p>
        </p:txBody>
      </p:sp>
      <p:sp>
        <p:nvSpPr>
          <p:cNvPr id="4" name="Slide Number Placeholder 3"/>
          <p:cNvSpPr>
            <a:spLocks noGrp="1"/>
          </p:cNvSpPr>
          <p:nvPr>
            <p:ph type="sldNum" sz="quarter" idx="12"/>
          </p:nvPr>
        </p:nvSpPr>
        <p:spPr>
          <a:xfrm>
            <a:off x="8610600" y="6129337"/>
            <a:ext cx="2743200" cy="365125"/>
          </a:xfrm>
        </p:spPr>
        <p:txBody>
          <a:bodyPr/>
          <a:lstStyle/>
          <a:p>
            <a:fld id="{9BEF1E1A-1EDC-4FAF-A76B-B5AD21EBB8A9}" type="slidenum">
              <a:rPr lang="en-US" smtClean="0"/>
              <a:t>47</a:t>
            </a:fld>
            <a:endParaRPr lang="en-US" dirty="0"/>
          </a:p>
        </p:txBody>
      </p:sp>
    </p:spTree>
    <p:extLst>
      <p:ext uri="{BB962C8B-B14F-4D97-AF65-F5344CB8AC3E}">
        <p14:creationId xmlns:p14="http://schemas.microsoft.com/office/powerpoint/2010/main" val="2786004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Aggregation – Partial Netting</a:t>
            </a:r>
          </a:p>
        </p:txBody>
      </p:sp>
      <p:sp>
        <p:nvSpPr>
          <p:cNvPr id="3" name="Content Placeholder 2"/>
          <p:cNvSpPr>
            <a:spLocks noGrp="1"/>
          </p:cNvSpPr>
          <p:nvPr>
            <p:ph idx="1"/>
          </p:nvPr>
        </p:nvSpPr>
        <p:spPr/>
        <p:txBody>
          <a:bodyPr/>
          <a:lstStyle/>
          <a:p>
            <a:r>
              <a:rPr lang="en-US" dirty="0"/>
              <a:t>Under the partial netting approach, on the date of each capital account restatement, the partnership:</a:t>
            </a:r>
          </a:p>
          <a:p>
            <a:pPr lvl="1"/>
            <a:r>
              <a:rPr lang="en-US" dirty="0"/>
              <a:t>Nets its book gains and losses from QFAs since the last capital account restatement and allocates the net amount to its partners;</a:t>
            </a:r>
          </a:p>
          <a:p>
            <a:pPr lvl="1"/>
            <a:r>
              <a:rPr lang="en-US" dirty="0"/>
              <a:t>Separately aggregates all tax gains and tax losses from QFAs since the last capital account restatement; and </a:t>
            </a:r>
          </a:p>
          <a:p>
            <a:pPr lvl="1"/>
            <a:r>
              <a:rPr lang="en-US" dirty="0"/>
              <a:t>Separately allocates the aggregate tax gain and aggregate tax loss to the partners in a manner that reduces the disparity between the book and tax capital account balances of the individual partners.</a:t>
            </a:r>
          </a:p>
        </p:txBody>
      </p:sp>
      <p:sp>
        <p:nvSpPr>
          <p:cNvPr id="4" name="Slide Number Placeholder 3"/>
          <p:cNvSpPr>
            <a:spLocks noGrp="1"/>
          </p:cNvSpPr>
          <p:nvPr>
            <p:ph type="sldNum" sz="quarter" idx="12"/>
          </p:nvPr>
        </p:nvSpPr>
        <p:spPr>
          <a:xfrm>
            <a:off x="8610600" y="6176963"/>
            <a:ext cx="2743200" cy="365125"/>
          </a:xfrm>
        </p:spPr>
        <p:txBody>
          <a:bodyPr/>
          <a:lstStyle/>
          <a:p>
            <a:fld id="{9BEF1E1A-1EDC-4FAF-A76B-B5AD21EBB8A9}" type="slidenum">
              <a:rPr lang="en-US" smtClean="0"/>
              <a:t>48</a:t>
            </a:fld>
            <a:endParaRPr lang="en-US"/>
          </a:p>
        </p:txBody>
      </p:sp>
    </p:spTree>
    <p:extLst>
      <p:ext uri="{BB962C8B-B14F-4D97-AF65-F5344CB8AC3E}">
        <p14:creationId xmlns:p14="http://schemas.microsoft.com/office/powerpoint/2010/main" val="1267134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 Up or Fill Down Provisions</a:t>
            </a:r>
          </a:p>
        </p:txBody>
      </p:sp>
      <p:sp>
        <p:nvSpPr>
          <p:cNvPr id="3" name="Content Placeholder 2"/>
          <p:cNvSpPr>
            <a:spLocks noGrp="1"/>
          </p:cNvSpPr>
          <p:nvPr>
            <p:ph idx="1"/>
          </p:nvPr>
        </p:nvSpPr>
        <p:spPr/>
        <p:txBody>
          <a:bodyPr/>
          <a:lstStyle/>
          <a:p>
            <a:r>
              <a:rPr lang="en-US" dirty="0"/>
              <a:t>Commonly referred to as “stuffing”</a:t>
            </a:r>
          </a:p>
          <a:p>
            <a:r>
              <a:rPr lang="en-US" dirty="0"/>
              <a:t>Prevents a withdrawing partner from recognizing gain or loss under IRC Section 731(a) by causing the partner’s outside basis to equal the amount of cash he receives in liquidation of his interest.</a:t>
            </a:r>
          </a:p>
          <a:p>
            <a:r>
              <a:rPr lang="en-US" dirty="0"/>
              <a:t>May be gains only – read the Limited Partnership Agreement, generally in the section titled, “Allocations for Tax Purposes”</a:t>
            </a:r>
          </a:p>
        </p:txBody>
      </p:sp>
      <p:sp>
        <p:nvSpPr>
          <p:cNvPr id="4" name="Slide Number Placeholder 3"/>
          <p:cNvSpPr>
            <a:spLocks noGrp="1"/>
          </p:cNvSpPr>
          <p:nvPr>
            <p:ph type="sldNum" sz="quarter" idx="12"/>
          </p:nvPr>
        </p:nvSpPr>
        <p:spPr>
          <a:xfrm>
            <a:off x="8610600" y="6129337"/>
            <a:ext cx="2743200" cy="365125"/>
          </a:xfrm>
        </p:spPr>
        <p:txBody>
          <a:bodyPr/>
          <a:lstStyle/>
          <a:p>
            <a:fld id="{9BEF1E1A-1EDC-4FAF-A76B-B5AD21EBB8A9}" type="slidenum">
              <a:rPr lang="en-US" smtClean="0"/>
              <a:t>49</a:t>
            </a:fld>
            <a:endParaRPr lang="en-US"/>
          </a:p>
        </p:txBody>
      </p:sp>
    </p:spTree>
    <p:extLst>
      <p:ext uri="{BB962C8B-B14F-4D97-AF65-F5344CB8AC3E}">
        <p14:creationId xmlns:p14="http://schemas.microsoft.com/office/powerpoint/2010/main" val="3934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 Sales</a:t>
            </a:r>
          </a:p>
        </p:txBody>
      </p:sp>
      <p:sp>
        <p:nvSpPr>
          <p:cNvPr id="3" name="Content Placeholder 2"/>
          <p:cNvSpPr>
            <a:spLocks noGrp="1"/>
          </p:cNvSpPr>
          <p:nvPr>
            <p:ph idx="1"/>
          </p:nvPr>
        </p:nvSpPr>
        <p:spPr/>
        <p:txBody>
          <a:bodyPr/>
          <a:lstStyle/>
          <a:p>
            <a:pPr lvl="1"/>
            <a:r>
              <a:rPr lang="en-US" dirty="0">
                <a:ea typeface="ＭＳ Ｐゴシック" charset="-128"/>
              </a:rPr>
              <a:t>Solution 1</a:t>
            </a:r>
          </a:p>
          <a:p>
            <a:pPr lvl="2"/>
            <a:r>
              <a:rPr lang="en-US" dirty="0">
                <a:ea typeface="ＭＳ Ｐゴシック" charset="-128"/>
              </a:rPr>
              <a:t>Sell ABC S&amp;P 500 fund and buy the DEF S&amp;P 500 fund</a:t>
            </a:r>
          </a:p>
          <a:p>
            <a:pPr lvl="3"/>
            <a:r>
              <a:rPr lang="en-US" dirty="0">
                <a:ea typeface="ＭＳ Ｐゴシック" charset="-128"/>
              </a:rPr>
              <a:t>While underlying stocks are the same, management of the fund are by two different and distinct entities</a:t>
            </a:r>
          </a:p>
          <a:p>
            <a:pPr lvl="3"/>
            <a:r>
              <a:rPr lang="en-US" dirty="0">
                <a:ea typeface="ＭＳ Ｐゴシック" charset="-128"/>
              </a:rPr>
              <a:t>Management fees are different</a:t>
            </a:r>
          </a:p>
          <a:p>
            <a:pPr lvl="3"/>
            <a:r>
              <a:rPr lang="en-US" dirty="0">
                <a:ea typeface="ＭＳ Ｐゴシック" charset="-128"/>
              </a:rPr>
              <a:t>Stocks are exactly the same</a:t>
            </a:r>
          </a:p>
          <a:p>
            <a:endParaRPr lang="en-US" dirty="0"/>
          </a:p>
        </p:txBody>
      </p:sp>
      <p:sp>
        <p:nvSpPr>
          <p:cNvPr id="4" name="Slide Number Placeholder 3"/>
          <p:cNvSpPr>
            <a:spLocks noGrp="1"/>
          </p:cNvSpPr>
          <p:nvPr>
            <p:ph type="sldNum" sz="quarter" idx="12"/>
          </p:nvPr>
        </p:nvSpPr>
        <p:spPr>
          <a:xfrm>
            <a:off x="8610600" y="6176963"/>
            <a:ext cx="2743200" cy="365125"/>
          </a:xfrm>
        </p:spPr>
        <p:txBody>
          <a:bodyPr/>
          <a:lstStyle/>
          <a:p>
            <a:fld id="{9BEF1E1A-1EDC-4FAF-A76B-B5AD21EBB8A9}" type="slidenum">
              <a:rPr lang="en-US" smtClean="0"/>
              <a:t>5</a:t>
            </a:fld>
            <a:endParaRPr lang="en-US" dirty="0"/>
          </a:p>
        </p:txBody>
      </p:sp>
    </p:spTree>
    <p:extLst>
      <p:ext uri="{BB962C8B-B14F-4D97-AF65-F5344CB8AC3E}">
        <p14:creationId xmlns:p14="http://schemas.microsoft.com/office/powerpoint/2010/main" val="3523664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Aggregation – Step Process</a:t>
            </a:r>
          </a:p>
        </p:txBody>
      </p:sp>
      <p:sp>
        <p:nvSpPr>
          <p:cNvPr id="3" name="Content Placeholder 2"/>
          <p:cNvSpPr>
            <a:spLocks noGrp="1"/>
          </p:cNvSpPr>
          <p:nvPr>
            <p:ph idx="1"/>
          </p:nvPr>
        </p:nvSpPr>
        <p:spPr/>
        <p:txBody>
          <a:bodyPr>
            <a:normAutofit lnSpcReduction="10000"/>
          </a:bodyPr>
          <a:lstStyle/>
          <a:p>
            <a:r>
              <a:rPr lang="en-US" dirty="0"/>
              <a:t>1</a:t>
            </a:r>
            <a:r>
              <a:rPr lang="en-US" baseline="30000" dirty="0"/>
              <a:t>st</a:t>
            </a:r>
            <a:r>
              <a:rPr lang="en-US" dirty="0"/>
              <a:t> – allocate items of ordinary income and expense by a “reasonable” method; weighted average capital, monthly, quarterly, yearly</a:t>
            </a:r>
          </a:p>
          <a:p>
            <a:r>
              <a:rPr lang="en-US" dirty="0"/>
              <a:t>2</a:t>
            </a:r>
            <a:r>
              <a:rPr lang="en-US" baseline="30000" dirty="0"/>
              <a:t>nd</a:t>
            </a:r>
            <a:r>
              <a:rPr lang="en-US" dirty="0"/>
              <a:t> – allocate capital gains/losses to liquidating partners to keep tax basis in line with book basis</a:t>
            </a:r>
          </a:p>
          <a:p>
            <a:r>
              <a:rPr lang="en-US" dirty="0"/>
              <a:t>3</a:t>
            </a:r>
            <a:r>
              <a:rPr lang="en-US" baseline="30000" dirty="0"/>
              <a:t>rd</a:t>
            </a:r>
            <a:r>
              <a:rPr lang="en-US" dirty="0"/>
              <a:t> – allocate remaining capital gains/losses in a manner that minimizes book-tax disparities for each account</a:t>
            </a:r>
          </a:p>
          <a:p>
            <a:pPr lvl="1"/>
            <a:r>
              <a:rPr lang="en-US" dirty="0"/>
              <a:t>Capital losses 1</a:t>
            </a:r>
            <a:r>
              <a:rPr lang="en-US" baseline="30000" dirty="0"/>
              <a:t>st</a:t>
            </a:r>
            <a:r>
              <a:rPr lang="en-US" dirty="0"/>
              <a:t> allocated among partners with negative disparities, up to the point where the disparity equals zero;</a:t>
            </a:r>
          </a:p>
          <a:p>
            <a:pPr lvl="1"/>
            <a:r>
              <a:rPr lang="en-US" dirty="0"/>
              <a:t>Capital gains are allocated among partners with positive disparities, up to the point where the disparity equals zero;</a:t>
            </a:r>
          </a:p>
          <a:p>
            <a:pPr lvl="1"/>
            <a:r>
              <a:rPr lang="en-US" dirty="0"/>
              <a:t>Remainder allocated among  partners based on a “reasonable” method such as book income or average capital.</a:t>
            </a:r>
          </a:p>
        </p:txBody>
      </p:sp>
      <p:sp>
        <p:nvSpPr>
          <p:cNvPr id="4" name="Slide Number Placeholder 3"/>
          <p:cNvSpPr>
            <a:spLocks noGrp="1"/>
          </p:cNvSpPr>
          <p:nvPr>
            <p:ph type="sldNum" sz="quarter" idx="12"/>
          </p:nvPr>
        </p:nvSpPr>
        <p:spPr>
          <a:xfrm>
            <a:off x="8610600" y="6176963"/>
            <a:ext cx="2743200" cy="365125"/>
          </a:xfrm>
        </p:spPr>
        <p:txBody>
          <a:bodyPr/>
          <a:lstStyle/>
          <a:p>
            <a:fld id="{9BEF1E1A-1EDC-4FAF-A76B-B5AD21EBB8A9}" type="slidenum">
              <a:rPr lang="en-US" smtClean="0"/>
              <a:t>50</a:t>
            </a:fld>
            <a:endParaRPr lang="en-US"/>
          </a:p>
        </p:txBody>
      </p:sp>
    </p:spTree>
    <p:extLst>
      <p:ext uri="{BB962C8B-B14F-4D97-AF65-F5344CB8AC3E}">
        <p14:creationId xmlns:p14="http://schemas.microsoft.com/office/powerpoint/2010/main" val="4247390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Optional Basis Adjustments</a:t>
            </a:r>
          </a:p>
        </p:txBody>
      </p:sp>
      <p:sp>
        <p:nvSpPr>
          <p:cNvPr id="3" name="Content Placeholder 2"/>
          <p:cNvSpPr>
            <a:spLocks noGrp="1"/>
          </p:cNvSpPr>
          <p:nvPr>
            <p:ph idx="1"/>
          </p:nvPr>
        </p:nvSpPr>
        <p:spPr/>
        <p:txBody>
          <a:bodyPr/>
          <a:lstStyle/>
          <a:p>
            <a:r>
              <a:rPr lang="en-US" dirty="0"/>
              <a:t>754 Election – allows adjustments to be made to a partner’s share of the tax basis of the partnership assets to eliminate the disparity between outside and inside basis upon certain transfers.  Triggers 734(b) and 743(b) adjustments.</a:t>
            </a:r>
          </a:p>
          <a:p>
            <a:r>
              <a:rPr lang="en-US" dirty="0"/>
              <a:t>734(b) – adjustment made to the tax basis of the partnership assets when a withdrawing partner recognizes gain or loss on distribution under 731(a); affects all continuing partners</a:t>
            </a:r>
          </a:p>
          <a:p>
            <a:r>
              <a:rPr lang="en-US" dirty="0"/>
              <a:t>743(b) – adjustment is made to the tax basis of the transferee partner’s interest when there is a sale or exchange of a partnership interest; affects only the partner that necessitated the adjustment</a:t>
            </a:r>
          </a:p>
        </p:txBody>
      </p:sp>
      <p:sp>
        <p:nvSpPr>
          <p:cNvPr id="4" name="Slide Number Placeholder 3"/>
          <p:cNvSpPr>
            <a:spLocks noGrp="1"/>
          </p:cNvSpPr>
          <p:nvPr>
            <p:ph type="sldNum" sz="quarter" idx="12"/>
          </p:nvPr>
        </p:nvSpPr>
        <p:spPr>
          <a:xfrm>
            <a:off x="8556494" y="6129337"/>
            <a:ext cx="2743200" cy="365125"/>
          </a:xfrm>
        </p:spPr>
        <p:txBody>
          <a:bodyPr/>
          <a:lstStyle/>
          <a:p>
            <a:fld id="{9BEF1E1A-1EDC-4FAF-A76B-B5AD21EBB8A9}" type="slidenum">
              <a:rPr lang="en-US" smtClean="0"/>
              <a:t>51</a:t>
            </a:fld>
            <a:endParaRPr lang="en-US" dirty="0"/>
          </a:p>
        </p:txBody>
      </p:sp>
    </p:spTree>
    <p:extLst>
      <p:ext uri="{BB962C8B-B14F-4D97-AF65-F5344CB8AC3E}">
        <p14:creationId xmlns:p14="http://schemas.microsoft.com/office/powerpoint/2010/main" val="1025811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Mandatory Basis Adjustments	</a:t>
            </a:r>
          </a:p>
        </p:txBody>
      </p:sp>
      <p:sp>
        <p:nvSpPr>
          <p:cNvPr id="3" name="Content Placeholder 2"/>
          <p:cNvSpPr>
            <a:spLocks noGrp="1"/>
          </p:cNvSpPr>
          <p:nvPr>
            <p:ph idx="1"/>
          </p:nvPr>
        </p:nvSpPr>
        <p:spPr/>
        <p:txBody>
          <a:bodyPr>
            <a:normAutofit fontScale="92500"/>
          </a:bodyPr>
          <a:lstStyle/>
          <a:p>
            <a:r>
              <a:rPr lang="en-US" dirty="0"/>
              <a:t>The absence of a “stuffing” provision or enough allocable realized losses may require the partnership to make a mandatory adjustment to the inside basis of the partnership’s assets upon the redemption or transfer of an interest with a “substantial built-in loss” under 743(b).  This adjustment must be made to the basis of partnership assets if immediately after the transfer, the adjusted basis of all the partnership assets exceeds the FMV of the partnership assets by more than $250,000.</a:t>
            </a:r>
          </a:p>
          <a:p>
            <a:r>
              <a:rPr lang="en-US" dirty="0"/>
              <a:t>Similarly, </a:t>
            </a:r>
            <a:r>
              <a:rPr lang="en-US" i="1" dirty="0"/>
              <a:t>mandatory</a:t>
            </a:r>
            <a:r>
              <a:rPr lang="en-US" dirty="0"/>
              <a:t> 734(b) adjustments must be made if there is a distribution of partnership property in liquidation of a partner’s interest and the downward adjustment to the basis of partnership assets would exceed $250,000 if a Section 734(b) election had been in effect.</a:t>
            </a:r>
          </a:p>
        </p:txBody>
      </p:sp>
      <p:sp>
        <p:nvSpPr>
          <p:cNvPr id="4" name="Slide Number Placeholder 3"/>
          <p:cNvSpPr>
            <a:spLocks noGrp="1"/>
          </p:cNvSpPr>
          <p:nvPr>
            <p:ph type="sldNum" sz="quarter" idx="12"/>
          </p:nvPr>
        </p:nvSpPr>
        <p:spPr>
          <a:xfrm>
            <a:off x="8610600" y="6176963"/>
            <a:ext cx="2743200" cy="365125"/>
          </a:xfrm>
        </p:spPr>
        <p:txBody>
          <a:bodyPr/>
          <a:lstStyle/>
          <a:p>
            <a:fld id="{9BEF1E1A-1EDC-4FAF-A76B-B5AD21EBB8A9}" type="slidenum">
              <a:rPr lang="en-US" smtClean="0"/>
              <a:t>52</a:t>
            </a:fld>
            <a:endParaRPr lang="en-US"/>
          </a:p>
        </p:txBody>
      </p:sp>
    </p:spTree>
    <p:extLst>
      <p:ext uri="{BB962C8B-B14F-4D97-AF65-F5344CB8AC3E}">
        <p14:creationId xmlns:p14="http://schemas.microsoft.com/office/powerpoint/2010/main" val="3367020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23505-370C-49B9-9FA4-8EAB98EC9BDA}"/>
              </a:ext>
            </a:extLst>
          </p:cNvPr>
          <p:cNvSpPr>
            <a:spLocks noGrp="1"/>
          </p:cNvSpPr>
          <p:nvPr>
            <p:ph type="title"/>
          </p:nvPr>
        </p:nvSpPr>
        <p:spPr/>
        <p:txBody>
          <a:bodyPr/>
          <a:lstStyle/>
          <a:p>
            <a:r>
              <a:rPr lang="en-US" dirty="0"/>
              <a:t>What do you think of your current tax rate? </a:t>
            </a:r>
          </a:p>
        </p:txBody>
      </p:sp>
      <p:sp>
        <p:nvSpPr>
          <p:cNvPr id="3" name="Content Placeholder 2">
            <a:extLst>
              <a:ext uri="{FF2B5EF4-FFF2-40B4-BE49-F238E27FC236}">
                <a16:creationId xmlns:a16="http://schemas.microsoft.com/office/drawing/2014/main" id="{CFE386CC-74F1-4DF8-AB55-429040D9ACD3}"/>
              </a:ext>
            </a:extLst>
          </p:cNvPr>
          <p:cNvSpPr>
            <a:spLocks noGrp="1"/>
          </p:cNvSpPr>
          <p:nvPr>
            <p:ph idx="1"/>
          </p:nvPr>
        </p:nvSpPr>
        <p:spPr/>
        <p:txBody>
          <a:bodyPr>
            <a:normAutofit/>
          </a:bodyPr>
          <a:lstStyle/>
          <a:p>
            <a:pPr marL="0" indent="0">
              <a:buNone/>
            </a:pPr>
            <a:r>
              <a:rPr lang="en-US" sz="3600" dirty="0"/>
              <a:t>A – too high</a:t>
            </a:r>
          </a:p>
          <a:p>
            <a:pPr marL="0" indent="0">
              <a:buNone/>
            </a:pPr>
            <a:endParaRPr lang="en-US" sz="3600" dirty="0"/>
          </a:p>
          <a:p>
            <a:pPr marL="0" indent="0">
              <a:buNone/>
            </a:pPr>
            <a:r>
              <a:rPr lang="en-US" sz="3600" dirty="0"/>
              <a:t>B – just right</a:t>
            </a:r>
          </a:p>
          <a:p>
            <a:pPr marL="0" indent="0">
              <a:buNone/>
            </a:pPr>
            <a:endParaRPr lang="en-US" sz="3600" dirty="0"/>
          </a:p>
          <a:p>
            <a:pPr marL="0" indent="0">
              <a:buNone/>
            </a:pPr>
            <a:r>
              <a:rPr lang="en-US" sz="3600" dirty="0"/>
              <a:t>C – too low</a:t>
            </a:r>
          </a:p>
        </p:txBody>
      </p:sp>
      <p:sp>
        <p:nvSpPr>
          <p:cNvPr id="4" name="Slide Number Placeholder 3">
            <a:extLst>
              <a:ext uri="{FF2B5EF4-FFF2-40B4-BE49-F238E27FC236}">
                <a16:creationId xmlns:a16="http://schemas.microsoft.com/office/drawing/2014/main" id="{8098DF25-B3E8-4DAB-976A-1E65749AD083}"/>
              </a:ext>
            </a:extLst>
          </p:cNvPr>
          <p:cNvSpPr>
            <a:spLocks noGrp="1"/>
          </p:cNvSpPr>
          <p:nvPr>
            <p:ph type="sldNum" sz="quarter" idx="12"/>
          </p:nvPr>
        </p:nvSpPr>
        <p:spPr/>
        <p:txBody>
          <a:bodyPr/>
          <a:lstStyle/>
          <a:p>
            <a:fld id="{9BEF1E1A-1EDC-4FAF-A76B-B5AD21EBB8A9}" type="slidenum">
              <a:rPr lang="en-US" smtClean="0"/>
              <a:t>53</a:t>
            </a:fld>
            <a:endParaRPr lang="en-US"/>
          </a:p>
        </p:txBody>
      </p:sp>
    </p:spTree>
    <p:extLst>
      <p:ext uri="{BB962C8B-B14F-4D97-AF65-F5344CB8AC3E}">
        <p14:creationId xmlns:p14="http://schemas.microsoft.com/office/powerpoint/2010/main" val="1906311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6B8E53-A138-4F21-A30C-939B094365EB}"/>
              </a:ext>
            </a:extLst>
          </p:cNvPr>
          <p:cNvSpPr txBox="1"/>
          <p:nvPr/>
        </p:nvSpPr>
        <p:spPr>
          <a:xfrm>
            <a:off x="1912690" y="2533475"/>
            <a:ext cx="7975133" cy="1569660"/>
          </a:xfrm>
          <a:prstGeom prst="rect">
            <a:avLst/>
          </a:prstGeom>
          <a:noFill/>
          <a:ln>
            <a:noFill/>
          </a:ln>
        </p:spPr>
        <p:txBody>
          <a:bodyPr wrap="square" rtlCol="0">
            <a:spAutoFit/>
          </a:bodyPr>
          <a:lstStyle/>
          <a:p>
            <a:r>
              <a:rPr lang="en-US" sz="9600" b="1" dirty="0">
                <a:ln w="0"/>
                <a:solidFill>
                  <a:schemeClr val="bg2">
                    <a:lumMod val="50000"/>
                  </a:schemeClr>
                </a:solidFill>
                <a:effectLst>
                  <a:reflection blurRad="6350" stA="55000" endA="300" endPos="45500" dir="5400000" sy="-100000" algn="bl" rotWithShape="0"/>
                </a:effectLst>
                <a:latin typeface="Josefin Sans" panose="00000500000000000000" pitchFamily="2" charset="0"/>
              </a:rPr>
              <a:t>THANK YOU</a:t>
            </a:r>
          </a:p>
        </p:txBody>
      </p:sp>
      <p:sp>
        <p:nvSpPr>
          <p:cNvPr id="2" name="Slide Number Placeholder 1"/>
          <p:cNvSpPr>
            <a:spLocks noGrp="1"/>
          </p:cNvSpPr>
          <p:nvPr>
            <p:ph type="sldNum" sz="quarter" idx="12"/>
          </p:nvPr>
        </p:nvSpPr>
        <p:spPr>
          <a:xfrm>
            <a:off x="8616011" y="6156156"/>
            <a:ext cx="2743200" cy="365125"/>
          </a:xfrm>
        </p:spPr>
        <p:txBody>
          <a:bodyPr/>
          <a:lstStyle/>
          <a:p>
            <a:fld id="{9BEF1E1A-1EDC-4FAF-A76B-B5AD21EBB8A9}" type="slidenum">
              <a:rPr lang="en-US" smtClean="0"/>
              <a:t>54</a:t>
            </a:fld>
            <a:endParaRPr lang="en-US" dirty="0"/>
          </a:p>
        </p:txBody>
      </p:sp>
    </p:spTree>
    <p:extLst>
      <p:ext uri="{BB962C8B-B14F-4D97-AF65-F5344CB8AC3E}">
        <p14:creationId xmlns:p14="http://schemas.microsoft.com/office/powerpoint/2010/main" val="396618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 Sales</a:t>
            </a:r>
          </a:p>
        </p:txBody>
      </p:sp>
      <p:sp>
        <p:nvSpPr>
          <p:cNvPr id="3" name="Content Placeholder 2"/>
          <p:cNvSpPr>
            <a:spLocks noGrp="1"/>
          </p:cNvSpPr>
          <p:nvPr>
            <p:ph idx="1"/>
          </p:nvPr>
        </p:nvSpPr>
        <p:spPr/>
        <p:txBody>
          <a:bodyPr/>
          <a:lstStyle/>
          <a:p>
            <a:r>
              <a:rPr lang="en-US" dirty="0"/>
              <a:t>Solution 2</a:t>
            </a:r>
          </a:p>
          <a:p>
            <a:pPr lvl="1"/>
            <a:r>
              <a:rPr lang="en-US" dirty="0"/>
              <a:t>A. Buy a deep in the money call option on the S&amp;P 500</a:t>
            </a:r>
          </a:p>
          <a:p>
            <a:pPr lvl="1"/>
            <a:r>
              <a:rPr lang="en-US" dirty="0"/>
              <a:t>B. Buy a call and sell a put on the S&amp;P 500 with identical strike prices and maturity</a:t>
            </a:r>
          </a:p>
        </p:txBody>
      </p:sp>
      <p:sp>
        <p:nvSpPr>
          <p:cNvPr id="4" name="Slide Number Placeholder 3"/>
          <p:cNvSpPr>
            <a:spLocks noGrp="1"/>
          </p:cNvSpPr>
          <p:nvPr>
            <p:ph type="sldNum" sz="quarter" idx="12"/>
          </p:nvPr>
        </p:nvSpPr>
        <p:spPr>
          <a:xfrm>
            <a:off x="8610600" y="6176963"/>
            <a:ext cx="2743200" cy="365125"/>
          </a:xfrm>
        </p:spPr>
        <p:txBody>
          <a:bodyPr/>
          <a:lstStyle/>
          <a:p>
            <a:fld id="{9BEF1E1A-1EDC-4FAF-A76B-B5AD21EBB8A9}" type="slidenum">
              <a:rPr lang="en-US" smtClean="0"/>
              <a:t>6</a:t>
            </a:fld>
            <a:endParaRPr lang="en-US"/>
          </a:p>
        </p:txBody>
      </p:sp>
    </p:spTree>
    <p:extLst>
      <p:ext uri="{BB962C8B-B14F-4D97-AF65-F5344CB8AC3E}">
        <p14:creationId xmlns:p14="http://schemas.microsoft.com/office/powerpoint/2010/main" val="365819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 Sales</a:t>
            </a:r>
          </a:p>
        </p:txBody>
      </p:sp>
      <p:sp>
        <p:nvSpPr>
          <p:cNvPr id="3" name="Content Placeholder 2"/>
          <p:cNvSpPr>
            <a:spLocks noGrp="1"/>
          </p:cNvSpPr>
          <p:nvPr>
            <p:ph idx="1"/>
          </p:nvPr>
        </p:nvSpPr>
        <p:spPr/>
        <p:txBody>
          <a:bodyPr>
            <a:normAutofit/>
          </a:bodyPr>
          <a:lstStyle/>
          <a:p>
            <a:r>
              <a:rPr lang="en-US" dirty="0"/>
              <a:t>Results</a:t>
            </a:r>
          </a:p>
          <a:p>
            <a:pPr lvl="1"/>
            <a:r>
              <a:rPr lang="en-US" dirty="0"/>
              <a:t>A. Wash sale rule does not apply</a:t>
            </a:r>
          </a:p>
          <a:p>
            <a:pPr lvl="2"/>
            <a:r>
              <a:rPr lang="en-US" dirty="0"/>
              <a:t>Economics are preserved</a:t>
            </a:r>
          </a:p>
          <a:p>
            <a:pPr lvl="2"/>
            <a:r>
              <a:rPr lang="en-US" dirty="0"/>
              <a:t>Loss is recognized</a:t>
            </a:r>
          </a:p>
          <a:p>
            <a:pPr lvl="1"/>
            <a:r>
              <a:rPr lang="en-US" dirty="0"/>
              <a:t>B. Wash sale rule does apply</a:t>
            </a:r>
          </a:p>
          <a:p>
            <a:pPr lvl="2"/>
            <a:r>
              <a:rPr lang="en-US" dirty="0"/>
              <a:t>Economics are preserved</a:t>
            </a:r>
          </a:p>
        </p:txBody>
      </p:sp>
      <p:sp>
        <p:nvSpPr>
          <p:cNvPr id="4" name="Slide Number Placeholder 3"/>
          <p:cNvSpPr>
            <a:spLocks noGrp="1"/>
          </p:cNvSpPr>
          <p:nvPr>
            <p:ph type="sldNum" sz="quarter" idx="12"/>
          </p:nvPr>
        </p:nvSpPr>
        <p:spPr>
          <a:xfrm>
            <a:off x="8610600" y="6176963"/>
            <a:ext cx="2743200" cy="365125"/>
          </a:xfrm>
        </p:spPr>
        <p:txBody>
          <a:bodyPr/>
          <a:lstStyle/>
          <a:p>
            <a:fld id="{9BEF1E1A-1EDC-4FAF-A76B-B5AD21EBB8A9}" type="slidenum">
              <a:rPr lang="en-US" smtClean="0"/>
              <a:t>7</a:t>
            </a:fld>
            <a:endParaRPr lang="en-US" dirty="0"/>
          </a:p>
        </p:txBody>
      </p:sp>
    </p:spTree>
    <p:extLst>
      <p:ext uri="{BB962C8B-B14F-4D97-AF65-F5344CB8AC3E}">
        <p14:creationId xmlns:p14="http://schemas.microsoft.com/office/powerpoint/2010/main" val="2871849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 Sales</a:t>
            </a:r>
          </a:p>
        </p:txBody>
      </p:sp>
      <p:sp>
        <p:nvSpPr>
          <p:cNvPr id="3" name="Content Placeholder 2"/>
          <p:cNvSpPr>
            <a:spLocks noGrp="1"/>
          </p:cNvSpPr>
          <p:nvPr>
            <p:ph idx="1"/>
          </p:nvPr>
        </p:nvSpPr>
        <p:spPr/>
        <p:txBody>
          <a:bodyPr/>
          <a:lstStyle/>
          <a:p>
            <a:pPr lvl="2"/>
            <a:r>
              <a:rPr lang="en-US" dirty="0"/>
              <a:t>Tax result</a:t>
            </a:r>
          </a:p>
          <a:p>
            <a:pPr lvl="3"/>
            <a:r>
              <a:rPr lang="en-US" dirty="0"/>
              <a:t>Options are Sec. 1256 contracts</a:t>
            </a:r>
          </a:p>
          <a:p>
            <a:pPr lvl="3"/>
            <a:r>
              <a:rPr lang="en-US" dirty="0"/>
              <a:t>Options are marked to the market at year end</a:t>
            </a:r>
          </a:p>
          <a:p>
            <a:pPr lvl="3"/>
            <a:r>
              <a:rPr lang="en-US" dirty="0"/>
              <a:t>In effect, the disallowed loss is recognized through the year end mark</a:t>
            </a:r>
          </a:p>
          <a:p>
            <a:pPr lvl="3"/>
            <a:r>
              <a:rPr lang="en-US" dirty="0"/>
              <a:t>Character of loss is changed</a:t>
            </a:r>
          </a:p>
          <a:p>
            <a:pPr lvl="4"/>
            <a:r>
              <a:rPr lang="en-US" dirty="0"/>
              <a:t>Prior loss was either 100% long-term or 100% short-term</a:t>
            </a:r>
          </a:p>
          <a:p>
            <a:pPr lvl="4"/>
            <a:r>
              <a:rPr lang="en-US" dirty="0"/>
              <a:t>Sec 1256 changes the loss to 60% long-term and 40% short-term</a:t>
            </a:r>
          </a:p>
          <a:p>
            <a:pPr lvl="4"/>
            <a:r>
              <a:rPr lang="en-US" dirty="0"/>
              <a:t>Depending upon the facts this could be either good, bad, or indifferent </a:t>
            </a:r>
          </a:p>
          <a:p>
            <a:endParaRPr lang="en-US" dirty="0"/>
          </a:p>
        </p:txBody>
      </p:sp>
      <p:sp>
        <p:nvSpPr>
          <p:cNvPr id="4" name="Slide Number Placeholder 3"/>
          <p:cNvSpPr>
            <a:spLocks noGrp="1"/>
          </p:cNvSpPr>
          <p:nvPr>
            <p:ph type="sldNum" sz="quarter" idx="12"/>
          </p:nvPr>
        </p:nvSpPr>
        <p:spPr>
          <a:xfrm>
            <a:off x="8610600" y="6215674"/>
            <a:ext cx="2743200" cy="365125"/>
          </a:xfrm>
        </p:spPr>
        <p:txBody>
          <a:bodyPr/>
          <a:lstStyle/>
          <a:p>
            <a:fld id="{9BEF1E1A-1EDC-4FAF-A76B-B5AD21EBB8A9}" type="slidenum">
              <a:rPr lang="en-US" smtClean="0"/>
              <a:t>8</a:t>
            </a:fld>
            <a:endParaRPr lang="en-US"/>
          </a:p>
        </p:txBody>
      </p:sp>
    </p:spTree>
    <p:extLst>
      <p:ext uri="{BB962C8B-B14F-4D97-AF65-F5344CB8AC3E}">
        <p14:creationId xmlns:p14="http://schemas.microsoft.com/office/powerpoint/2010/main" val="253039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 Sales</a:t>
            </a:r>
          </a:p>
        </p:txBody>
      </p:sp>
      <p:sp>
        <p:nvSpPr>
          <p:cNvPr id="3" name="Content Placeholder 2"/>
          <p:cNvSpPr>
            <a:spLocks noGrp="1"/>
          </p:cNvSpPr>
          <p:nvPr>
            <p:ph idx="1"/>
          </p:nvPr>
        </p:nvSpPr>
        <p:spPr>
          <a:xfrm>
            <a:off x="1981200" y="1606249"/>
            <a:ext cx="8229600" cy="4525963"/>
          </a:xfrm>
        </p:spPr>
        <p:txBody>
          <a:bodyPr/>
          <a:lstStyle/>
          <a:p>
            <a:r>
              <a:rPr lang="en-US" dirty="0"/>
              <a:t>Solution 3</a:t>
            </a:r>
          </a:p>
          <a:p>
            <a:r>
              <a:rPr lang="en-US" dirty="0"/>
              <a:t>Sell ABC Fund and enter into some sort of derivative on a basket of securities</a:t>
            </a:r>
          </a:p>
          <a:p>
            <a:pPr lvl="1"/>
            <a:r>
              <a:rPr lang="en-US" dirty="0"/>
              <a:t>Make sure that the stocks in the underlying fund do not overlap with 70% or more of the stocks in the basket on a capital weighted basis</a:t>
            </a:r>
          </a:p>
          <a:p>
            <a:pPr lvl="1"/>
            <a:r>
              <a:rPr lang="en-US" dirty="0"/>
              <a:t>Basket must have at least 20 stocks</a:t>
            </a:r>
          </a:p>
          <a:p>
            <a:endParaRPr lang="en-US" dirty="0"/>
          </a:p>
        </p:txBody>
      </p:sp>
      <p:sp>
        <p:nvSpPr>
          <p:cNvPr id="4" name="Slide Number Placeholder 3"/>
          <p:cNvSpPr>
            <a:spLocks noGrp="1"/>
          </p:cNvSpPr>
          <p:nvPr>
            <p:ph type="sldNum" sz="quarter" idx="12"/>
          </p:nvPr>
        </p:nvSpPr>
        <p:spPr>
          <a:xfrm>
            <a:off x="8610600" y="6172388"/>
            <a:ext cx="2743200" cy="365125"/>
          </a:xfrm>
        </p:spPr>
        <p:txBody>
          <a:bodyPr/>
          <a:lstStyle/>
          <a:p>
            <a:fld id="{9BEF1E1A-1EDC-4FAF-A76B-B5AD21EBB8A9}" type="slidenum">
              <a:rPr lang="en-US" smtClean="0"/>
              <a:t>9</a:t>
            </a:fld>
            <a:endParaRPr lang="en-US"/>
          </a:p>
        </p:txBody>
      </p:sp>
    </p:spTree>
    <p:extLst>
      <p:ext uri="{BB962C8B-B14F-4D97-AF65-F5344CB8AC3E}">
        <p14:creationId xmlns:p14="http://schemas.microsoft.com/office/powerpoint/2010/main" val="3812883656"/>
      </p:ext>
    </p:extLst>
  </p:cSld>
  <p:clrMapOvr>
    <a:masterClrMapping/>
  </p:clrMapOvr>
</p:sld>
</file>

<file path=ppt/theme/theme1.xml><?xml version="1.0" encoding="utf-8"?>
<a:theme xmlns:a="http://schemas.openxmlformats.org/drawingml/2006/main" name="RISE 2">
  <a:themeElements>
    <a:clrScheme name="Custom 4">
      <a:dk1>
        <a:srgbClr val="595959"/>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erson xmlns="f67d3d6d-178a-44bd-846a-466e892933fe">
      <UserInfo>
        <DisplayName/>
        <AccountId xsi:nil="true"/>
        <AccountType/>
      </UserInfo>
    </Pers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8BD3CBEE99FD4A828D2644BAC9AC48" ma:contentTypeVersion="14" ma:contentTypeDescription="Create a new document." ma:contentTypeScope="" ma:versionID="57c87583f1184ad1a65d50ecc7ba4a4e">
  <xsd:schema xmlns:xsd="http://www.w3.org/2001/XMLSchema" xmlns:xs="http://www.w3.org/2001/XMLSchema" xmlns:p="http://schemas.microsoft.com/office/2006/metadata/properties" xmlns:ns2="f67d3d6d-178a-44bd-846a-466e892933fe" xmlns:ns3="00175a37-a87a-4217-8134-7fa13bc859ab" targetNamespace="http://schemas.microsoft.com/office/2006/metadata/properties" ma:root="true" ma:fieldsID="0b6aaf5143c4bf3129e596b16ceaf748" ns2:_="" ns3:_="">
    <xsd:import namespace="f67d3d6d-178a-44bd-846a-466e892933fe"/>
    <xsd:import namespace="00175a37-a87a-4217-8134-7fa13bc859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Pers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d3d6d-178a-44bd-846a-466e892933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Person" ma:index="18"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175a37-a87a-4217-8134-7fa13bc859a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3DE6DD-8EE7-41D2-A111-681C93AB16D4}">
  <ds:schemaRefs>
    <ds:schemaRef ds:uri="http://purl.org/dc/dcmitype/"/>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2006/metadata/properties"/>
    <ds:schemaRef ds:uri="f67d3d6d-178a-44bd-846a-466e892933fe"/>
    <ds:schemaRef ds:uri="http://schemas.microsoft.com/office/infopath/2007/PartnerControls"/>
    <ds:schemaRef ds:uri="00175a37-a87a-4217-8134-7fa13bc859ab"/>
    <ds:schemaRef ds:uri="http://purl.org/dc/terms/"/>
  </ds:schemaRefs>
</ds:datastoreItem>
</file>

<file path=customXml/itemProps2.xml><?xml version="1.0" encoding="utf-8"?>
<ds:datastoreItem xmlns:ds="http://schemas.openxmlformats.org/officeDocument/2006/customXml" ds:itemID="{B3613F15-00AE-44B7-A187-F177C332B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7d3d6d-178a-44bd-846a-466e892933fe"/>
    <ds:schemaRef ds:uri="00175a37-a87a-4217-8134-7fa13bc859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DBD6C2-6718-49B0-A0B9-DACB78D50B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RISE</Template>
  <TotalTime>969</TotalTime>
  <Words>3662</Words>
  <Application>Microsoft Macintosh PowerPoint</Application>
  <PresentationFormat>Widescreen</PresentationFormat>
  <Paragraphs>419</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Courier New</vt:lpstr>
      <vt:lpstr>Josefin Sans</vt:lpstr>
      <vt:lpstr>Symbol</vt:lpstr>
      <vt:lpstr>RISE 2</vt:lpstr>
      <vt:lpstr>Revisit Hedge Fund Tax Issues and What is Working Now</vt:lpstr>
      <vt:lpstr>Wash Sales, Straddles, Foreign Currencies and Straddles</vt:lpstr>
      <vt:lpstr>Wash Sales</vt:lpstr>
      <vt:lpstr>Wash Sales</vt:lpstr>
      <vt:lpstr>Wash Sales</vt:lpstr>
      <vt:lpstr>Wash Sales</vt:lpstr>
      <vt:lpstr>Wash Sales</vt:lpstr>
      <vt:lpstr>Wash Sales</vt:lpstr>
      <vt:lpstr>Wash Sales</vt:lpstr>
      <vt:lpstr>Wash Sales</vt:lpstr>
      <vt:lpstr>Wash Sales</vt:lpstr>
      <vt:lpstr>Wash Sales</vt:lpstr>
      <vt:lpstr>Wash Sales</vt:lpstr>
      <vt:lpstr>Wash Sales</vt:lpstr>
      <vt:lpstr>When is the purchase of a security identical to the security sold for a loss produce a wash sale? </vt:lpstr>
      <vt:lpstr>Turning Long-Term Capital Losses into Short-Term Capital Losses</vt:lpstr>
      <vt:lpstr>Straddles</vt:lpstr>
      <vt:lpstr>Straddles</vt:lpstr>
      <vt:lpstr>Straddles</vt:lpstr>
      <vt:lpstr>Straddles</vt:lpstr>
      <vt:lpstr>Straddles</vt:lpstr>
      <vt:lpstr>Straddles and Foreign Currencies</vt:lpstr>
      <vt:lpstr>Constructive Sales</vt:lpstr>
      <vt:lpstr>Constructive Sales</vt:lpstr>
      <vt:lpstr>Constructive Sales</vt:lpstr>
      <vt:lpstr>Constructive Sales</vt:lpstr>
      <vt:lpstr>Constructive Sales</vt:lpstr>
      <vt:lpstr>Constructive Sales</vt:lpstr>
      <vt:lpstr>Constructive Sales</vt:lpstr>
      <vt:lpstr>Constructive Sales</vt:lpstr>
      <vt:lpstr>Constructive Sales</vt:lpstr>
      <vt:lpstr>Constructive Sales</vt:lpstr>
      <vt:lpstr>Constructive Sales</vt:lpstr>
      <vt:lpstr>Constructive Sales</vt:lpstr>
      <vt:lpstr>Constructive Sales</vt:lpstr>
      <vt:lpstr>Constructive Sales</vt:lpstr>
      <vt:lpstr>Constructive Sales</vt:lpstr>
      <vt:lpstr>Constructive Sales</vt:lpstr>
      <vt:lpstr>Constructive Sales</vt:lpstr>
      <vt:lpstr>Tax Planning using §1259</vt:lpstr>
      <vt:lpstr>Is a constructive sale a real sale of securities? </vt:lpstr>
      <vt:lpstr>Swaps</vt:lpstr>
      <vt:lpstr>Swaps</vt:lpstr>
      <vt:lpstr>Allocations</vt:lpstr>
      <vt:lpstr>Allocations – Book and Tax Capital</vt:lpstr>
      <vt:lpstr>Aggregation for reverse 704(c) allocations</vt:lpstr>
      <vt:lpstr>Aggregation – Full Netting</vt:lpstr>
      <vt:lpstr>Aggregation – Partial Netting</vt:lpstr>
      <vt:lpstr>Fill Up or Fill Down Provisions</vt:lpstr>
      <vt:lpstr>Aggregation – Step Process</vt:lpstr>
      <vt:lpstr>Optional Basis Adjustments</vt:lpstr>
      <vt:lpstr>Mandatory Basis Adjustments </vt:lpstr>
      <vt:lpstr>What do you think of your current tax rate?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Schweizer</dc:creator>
  <cp:lastModifiedBy>Mark Fichtenbaum</cp:lastModifiedBy>
  <cp:revision>92</cp:revision>
  <dcterms:created xsi:type="dcterms:W3CDTF">2018-03-07T17:31:16Z</dcterms:created>
  <dcterms:modified xsi:type="dcterms:W3CDTF">2021-06-22T22:09:08Z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0x010100628BD3CBEE99FD4A828D2644BAC9AC48</vt:lpwstr>
  </property>
</Properties>
</file>